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9" r:id="rId1"/>
  </p:sldMasterIdLst>
  <p:sldIdLst>
    <p:sldId id="256" r:id="rId2"/>
    <p:sldId id="257" r:id="rId3"/>
    <p:sldId id="258" r:id="rId4"/>
    <p:sldId id="260" r:id="rId5"/>
    <p:sldId id="262" r:id="rId6"/>
    <p:sldId id="278" r:id="rId7"/>
    <p:sldId id="263" r:id="rId8"/>
    <p:sldId id="265" r:id="rId9"/>
    <p:sldId id="276" r:id="rId10"/>
    <p:sldId id="277" r:id="rId11"/>
    <p:sldId id="267" r:id="rId12"/>
    <p:sldId id="269" r:id="rId13"/>
    <p:sldId id="274" r:id="rId14"/>
    <p:sldId id="273" r:id="rId15"/>
    <p:sldId id="259" r:id="rId16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F4E79"/>
    <a:srgbClr val="CCD6E0"/>
    <a:srgbClr val="FFFFFF"/>
    <a:srgbClr val="CCED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8603FDC-E32A-4AB5-989C-0864C3EAD2B8}" styleName="Стиль из темы 2 - акцент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E3FDE45-AF77-4B5C-9715-49D594BDF05E}" styleName="Светлый стиль 1 — акцент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5DA37D80-6434-44D0-A028-1B22A696006F}" styleName="Светлый стиль 3 — акцент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72833802-FEF1-4C79-8D5D-14CF1EAF98D9}" styleName="Светлый стиль 2 — акцент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FECB4D8-DB02-4DC6-A0A2-4F2EBAE1DC90}" styleName="Средний стиль 1 — акцент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9DCAF9ED-07DC-4A11-8D7F-57B35C25682E}" styleName="Средний стиль 1 — акцент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2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36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9/25/2025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210329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9/25/2025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208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9/25/2025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5378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9/25/2025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29785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9/25/2025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5911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9/25/2025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5571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9/25/2025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2579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9/25/2025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8886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9/25/2025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0347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9/25/2025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9585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9/25/2025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2800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9/25/2025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4939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35" r:id="rId2"/>
    <p:sldLayoutId id="2147483736" r:id="rId3"/>
    <p:sldLayoutId id="2147483737" r:id="rId4"/>
    <p:sldLayoutId id="2147483738" r:id="rId5"/>
    <p:sldLayoutId id="2147483732" r:id="rId6"/>
    <p:sldLayoutId id="2147483728" r:id="rId7"/>
    <p:sldLayoutId id="2147483729" r:id="rId8"/>
    <p:sldLayoutId id="2147483730" r:id="rId9"/>
    <p:sldLayoutId id="2147483731" r:id="rId10"/>
    <p:sldLayoutId id="214748373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3" descr="Изображение выглядит как искусство, Красочность, снимок экрана, Графика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3386144C-DC57-E67E-0A7E-92034444D2B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4331" r="20019"/>
          <a:stretch>
            <a:fillRect/>
          </a:stretch>
        </p:blipFill>
        <p:spPr>
          <a:xfrm>
            <a:off x="5314188" y="10"/>
            <a:ext cx="8673234" cy="6857997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2087706" y="646113"/>
            <a:ext cx="3537585" cy="899084"/>
          </a:xfrm>
        </p:spPr>
        <p:txBody>
          <a:bodyPr anchor="b">
            <a:normAutofit/>
          </a:bodyPr>
          <a:lstStyle/>
          <a:p>
            <a:r>
              <a:rPr lang="ru-RU" sz="4800" dirty="0" err="1">
                <a:ea typeface="+mj-lt"/>
                <a:cs typeface="+mj-lt"/>
              </a:rPr>
              <a:t>Fillusion</a:t>
            </a:r>
            <a:endParaRPr lang="ru-RU" dirty="0" err="1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125805" y="1634422"/>
            <a:ext cx="4023359" cy="1208141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ru-RU" sz="1900" dirty="0">
                <a:ea typeface="+mn-lt"/>
                <a:cs typeface="+mn-lt"/>
              </a:rPr>
              <a:t>Веб-приложение для генерации и заполнения баз данных с помощью AI </a:t>
            </a:r>
            <a:endParaRPr lang="ru-RU" dirty="0"/>
          </a:p>
          <a:p>
            <a:r>
              <a:rPr lang="ru-RU" sz="1900" dirty="0">
                <a:ea typeface="+mn-lt"/>
                <a:cs typeface="+mn-lt"/>
              </a:rPr>
              <a:t>Версия 1 от 2025 года.</a:t>
            </a:r>
            <a:endParaRPr lang="ru-RU" dirty="0">
              <a:ea typeface="+mn-lt"/>
              <a:cs typeface="+mn-lt"/>
            </a:endParaRPr>
          </a:p>
        </p:txBody>
      </p:sp>
      <p:pic>
        <p:nvPicPr>
          <p:cNvPr id="19" name="Рисунок 18" descr="Изображение выглядит как мультфильм, Графика, графическая вставка, дизайн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3DD4710C-7325-C242-6212-DE58904651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463" y="309563"/>
            <a:ext cx="1704975" cy="1676400"/>
          </a:xfrm>
          <a:prstGeom prst="rect">
            <a:avLst/>
          </a:prstGeom>
        </p:spPr>
      </p:pic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4A7CDDA2-E698-C9C2-9A59-6FD0FF05319E}"/>
              </a:ext>
            </a:extLst>
          </p:cNvPr>
          <p:cNvSpPr/>
          <p:nvPr/>
        </p:nvSpPr>
        <p:spPr>
          <a:xfrm>
            <a:off x="2086136" y="1545181"/>
            <a:ext cx="4446551" cy="52167"/>
          </a:xfrm>
          <a:prstGeom prst="rect">
            <a:avLst/>
          </a:prstGeom>
          <a:solidFill>
            <a:srgbClr val="1F4E79"/>
          </a:solidFill>
          <a:ln>
            <a:solidFill>
              <a:srgbClr val="1F4E7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6" name="Picture 3" descr="Изображение выглядит как Графика, снимок экрана, Цвет электрик, Красочность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6461C6D9-42D0-161D-FE28-A0A8DB89CF7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076" t="-4753" r="9748" b="52177"/>
          <a:stretch>
            <a:fillRect/>
          </a:stretch>
        </p:blipFill>
        <p:spPr>
          <a:xfrm rot="2820000">
            <a:off x="-339014" y="2186562"/>
            <a:ext cx="7560866" cy="6839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6515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96ADD9-917C-1E1B-1851-A471444F45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BF2EDE0F-D34C-E8AA-DC13-54F1050FDEFA}"/>
              </a:ext>
            </a:extLst>
          </p:cNvPr>
          <p:cNvSpPr>
            <a:spLocks noGrp="1"/>
          </p:cNvSpPr>
          <p:nvPr/>
        </p:nvSpPr>
        <p:spPr>
          <a:xfrm>
            <a:off x="403544" y="-46791"/>
            <a:ext cx="8537256" cy="90828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600" b="1" dirty="0" smtClean="0">
                <a:latin typeface="Times New Roman" panose="02020603050405020304" pitchFamily="18" charset="0"/>
                <a:ea typeface="Open Sans Light"/>
                <a:cs typeface="Times New Roman" panose="02020603050405020304" pitchFamily="18" charset="0"/>
              </a:rPr>
              <a:t>ИТОГИ ИССЛЕДОВАНИЙ</a:t>
            </a:r>
            <a:endParaRPr lang="ru-RU" sz="2600" b="1" dirty="0">
              <a:latin typeface="Times New Roman" panose="02020603050405020304" pitchFamily="18" charset="0"/>
              <a:ea typeface="Open Sans Light"/>
              <a:cs typeface="Times New Roman" panose="02020603050405020304" pitchFamily="18" charset="0"/>
            </a:endParaRPr>
          </a:p>
        </p:txBody>
      </p:sp>
      <p:sp>
        <p:nvSpPr>
          <p:cNvPr id="5" name="Подзаголовок 2">
            <a:extLst>
              <a:ext uri="{FF2B5EF4-FFF2-40B4-BE49-F238E27FC236}">
                <a16:creationId xmlns:a16="http://schemas.microsoft.com/office/drawing/2014/main" id="{9DE5B68B-84B5-7368-69DC-6BCF330071E8}"/>
              </a:ext>
            </a:extLst>
          </p:cNvPr>
          <p:cNvSpPr>
            <a:spLocks noGrp="1"/>
          </p:cNvSpPr>
          <p:nvPr/>
        </p:nvSpPr>
        <p:spPr>
          <a:xfrm>
            <a:off x="540128" y="1116237"/>
            <a:ext cx="10742072" cy="342988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800" b="1" dirty="0" smtClean="0">
                <a:latin typeface="Times New Roman"/>
                <a:ea typeface="+mn-lt"/>
                <a:cs typeface="+mn-lt"/>
              </a:rPr>
              <a:t>Итоги исследований:</a:t>
            </a:r>
          </a:p>
          <a:p>
            <a:pPr marL="742950" lvl="1" indent="-285750" algn="l">
              <a:buFont typeface="Arial"/>
              <a:buChar char="•"/>
            </a:pPr>
            <a:r>
              <a:rPr lang="ru-RU" sz="1800" dirty="0">
                <a:latin typeface="Times New Roman"/>
                <a:ea typeface="+mn-lt"/>
                <a:cs typeface="+mn-lt"/>
              </a:rPr>
              <a:t>п</a:t>
            </a:r>
            <a:r>
              <a:rPr lang="ru-RU" sz="1800" dirty="0" smtClean="0">
                <a:latin typeface="Times New Roman"/>
                <a:ea typeface="+mn-lt"/>
                <a:cs typeface="+mn-lt"/>
              </a:rPr>
              <a:t>одтвердилось:</a:t>
            </a:r>
          </a:p>
          <a:p>
            <a:pPr marL="1200150" lvl="2" indent="-285750" algn="l">
              <a:buFont typeface="Arial"/>
              <a:buChar char="•"/>
            </a:pP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разработчики 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 QA тратят значительное время на ручную подготовку тестовых данных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1200150" lvl="2" indent="-285750" algn="l">
              <a:buFont typeface="Arial"/>
              <a:buChar char="•"/>
            </a:pP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текущие 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зарубежные аналоги не удовлетворяют потребности российских пользователей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1200150" lvl="2" indent="-285750" algn="l">
              <a:buFont typeface="Arial"/>
              <a:buChar char="•"/>
            </a:pP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совместная 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работа над данными в команде — </a:t>
            </a: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востребованная </a:t>
            </a:r>
            <a:r>
              <a:rPr lang="ru-RU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фича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1200150" lvl="2" indent="-285750" algn="l">
              <a:buFont typeface="Arial"/>
              <a:buChar char="•"/>
            </a:pP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интеграция 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 Telegram/VK для уведомлений — </a:t>
            </a: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важный функционал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1200150" lvl="2" indent="-285750" algn="l">
              <a:buFont typeface="Arial"/>
              <a:buChar char="•"/>
            </a:pP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возможность прямой записи в БД и визуального редактирования структуры — ключевые конкурентные преимущества, которые повысят </a:t>
            </a: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конверсию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1200150" lvl="2" indent="-285750" algn="l">
              <a:buFont typeface="Arial"/>
              <a:buChar char="•"/>
            </a:pP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российские компании предпочитают использовать отечественные AI API из-за требований ФЗ-152 и </a:t>
            </a:r>
            <a:r>
              <a:rPr lang="ru-RU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импортозамещения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l">
              <a:buFont typeface="Arial"/>
              <a:buChar char="•"/>
            </a:pPr>
            <a:r>
              <a:rPr lang="ru-RU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частично подтвердилось:</a:t>
            </a:r>
          </a:p>
          <a:p>
            <a:pPr marL="1200150" lvl="2" indent="-285750" algn="l">
              <a:buFont typeface="Arial"/>
              <a:buChar char="•"/>
            </a:pP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пользователи готовы платить за увеличение лимитов (</a:t>
            </a: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1k 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строк, несколько таблиц) и </a:t>
            </a:r>
            <a:r>
              <a:rPr lang="ru-RU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кастомные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шаблоны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1800" b="1" dirty="0" smtClean="0">
                <a:latin typeface="Times New Roman"/>
                <a:ea typeface="+mn-lt"/>
                <a:cs typeface="+mn-lt"/>
              </a:rPr>
              <a:t>Какие изменения необходимы: </a:t>
            </a:r>
            <a:r>
              <a:rPr lang="ru-RU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стоит увеличить бесплатный лимит строк до 5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ru-RU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Кастомные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шаблоны не являются приоритетом для MVP — их реализацию стоит рассматривать только при наличии дополнительных ресурсов и времени после фокусировки на ключевых функциях.</a:t>
            </a:r>
            <a:endParaRPr lang="en-US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9A6A53-9CBF-FE22-A9AB-68CB742C8F0E}"/>
              </a:ext>
            </a:extLst>
          </p:cNvPr>
          <p:cNvSpPr txBox="1"/>
          <p:nvPr/>
        </p:nvSpPr>
        <p:spPr>
          <a:xfrm>
            <a:off x="10058401" y="303362"/>
            <a:ext cx="264255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3600" err="1">
                <a:latin typeface="Times New Roman"/>
                <a:cs typeface="Times New Roman"/>
              </a:rPr>
              <a:t>Fillusion</a:t>
            </a:r>
            <a:r>
              <a:rPr lang="ru-RU" sz="3600" dirty="0">
                <a:latin typeface="Times New Roman"/>
                <a:cs typeface="Times New Roman"/>
              </a:rPr>
              <a:t>​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1E143360-9B1C-70D4-AC60-DC0D1654ABA9}"/>
              </a:ext>
            </a:extLst>
          </p:cNvPr>
          <p:cNvSpPr/>
          <p:nvPr/>
        </p:nvSpPr>
        <p:spPr>
          <a:xfrm>
            <a:off x="499203" y="1076001"/>
            <a:ext cx="11182624" cy="5311355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Блок-схема: узел 8">
            <a:extLst>
              <a:ext uri="{FF2B5EF4-FFF2-40B4-BE49-F238E27FC236}">
                <a16:creationId xmlns:a16="http://schemas.microsoft.com/office/drawing/2014/main" id="{D3962440-E333-87F6-4F6E-3DFA4E4F4F79}"/>
              </a:ext>
            </a:extLst>
          </p:cNvPr>
          <p:cNvSpPr/>
          <p:nvPr/>
        </p:nvSpPr>
        <p:spPr>
          <a:xfrm>
            <a:off x="151578" y="6060181"/>
            <a:ext cx="695249" cy="654351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rgbClr val="0070C0"/>
                </a:solidFill>
              </a:rPr>
              <a:t>10</a:t>
            </a:r>
            <a:endParaRPr lang="ru-RU" dirty="0">
              <a:solidFill>
                <a:srgbClr val="0070C0"/>
              </a:solidFill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30C69C0B-FB15-4376-D3F3-EA9BF1DF6568}"/>
              </a:ext>
            </a:extLst>
          </p:cNvPr>
          <p:cNvSpPr/>
          <p:nvPr/>
        </p:nvSpPr>
        <p:spPr>
          <a:xfrm>
            <a:off x="403985" y="869446"/>
            <a:ext cx="9298908" cy="80922"/>
          </a:xfrm>
          <a:prstGeom prst="rect">
            <a:avLst/>
          </a:prstGeom>
          <a:solidFill>
            <a:srgbClr val="0070C0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67031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B87D65-B712-E293-572D-C1C8E86EF8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1B88175C-DDC9-498B-88B8-78D63261605F}"/>
              </a:ext>
            </a:extLst>
          </p:cNvPr>
          <p:cNvSpPr>
            <a:spLocks noGrp="1"/>
          </p:cNvSpPr>
          <p:nvPr/>
        </p:nvSpPr>
        <p:spPr>
          <a:xfrm>
            <a:off x="403544" y="305203"/>
            <a:ext cx="6601393" cy="5562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600" b="1" dirty="0">
                <a:latin typeface="Times New Roman" panose="02020603050405020304" pitchFamily="18" charset="0"/>
                <a:ea typeface="Open Sans Light"/>
                <a:cs typeface="Times New Roman" panose="02020603050405020304" pitchFamily="18" charset="0"/>
              </a:rPr>
              <a:t>ФУНКЦИОНАЛЬНЫЕ ТРЕБОВАНИЯ</a:t>
            </a:r>
          </a:p>
        </p:txBody>
      </p:sp>
      <p:sp>
        <p:nvSpPr>
          <p:cNvPr id="5" name="Подзаголовок 2">
            <a:extLst>
              <a:ext uri="{FF2B5EF4-FFF2-40B4-BE49-F238E27FC236}">
                <a16:creationId xmlns:a16="http://schemas.microsoft.com/office/drawing/2014/main" id="{8B1FDCAA-D792-87DD-AF77-C5CCE22CE227}"/>
              </a:ext>
            </a:extLst>
          </p:cNvPr>
          <p:cNvSpPr>
            <a:spLocks noGrp="1"/>
          </p:cNvSpPr>
          <p:nvPr/>
        </p:nvSpPr>
        <p:spPr>
          <a:xfrm>
            <a:off x="540128" y="1116237"/>
            <a:ext cx="10742072" cy="414832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 err="1">
                <a:latin typeface="Times New Roman"/>
                <a:ea typeface="+mn-lt"/>
                <a:cs typeface="+mn-lt"/>
              </a:rPr>
              <a:t>Fillusion</a:t>
            </a:r>
            <a:r>
              <a:rPr lang="en-US" sz="1800" b="1" dirty="0">
                <a:latin typeface="Times New Roman"/>
                <a:ea typeface="+mn-lt"/>
                <a:cs typeface="+mn-lt"/>
              </a:rPr>
              <a:t> </a:t>
            </a:r>
            <a:r>
              <a:rPr lang="ru-RU" sz="1800" b="1" dirty="0">
                <a:latin typeface="Times New Roman"/>
                <a:ea typeface="+mn-lt"/>
                <a:cs typeface="+mn-lt"/>
              </a:rPr>
              <a:t>должен обеспечивать:</a:t>
            </a:r>
            <a:endParaRPr lang="ru-RU" sz="1800" dirty="0">
              <a:latin typeface="Times New Roman"/>
              <a:cs typeface="Times New Roman"/>
            </a:endParaRPr>
          </a:p>
          <a:p>
            <a:pPr marL="742950" lvl="1" indent="-285750" algn="l">
              <a:buFont typeface="Arial"/>
              <a:buChar char="•"/>
            </a:pPr>
            <a:r>
              <a:rPr lang="ru-RU" sz="1800" dirty="0" err="1">
                <a:latin typeface="Times New Roman"/>
                <a:ea typeface="+mn-lt"/>
                <a:cs typeface="+mn-lt"/>
              </a:rPr>
              <a:t>автогенерацию</a:t>
            </a:r>
            <a:r>
              <a:rPr lang="ru-RU" sz="1800" dirty="0">
                <a:latin typeface="Times New Roman"/>
                <a:ea typeface="+mn-lt"/>
                <a:cs typeface="+mn-lt"/>
              </a:rPr>
              <a:t> данных через AI API;</a:t>
            </a:r>
          </a:p>
          <a:p>
            <a:pPr marL="742950" lvl="1" indent="-285750" algn="l">
              <a:buFont typeface="Arial"/>
              <a:buChar char="•"/>
            </a:pPr>
            <a:r>
              <a:rPr lang="ru-RU" sz="1800" dirty="0">
                <a:latin typeface="Times New Roman"/>
                <a:ea typeface="+mn-lt"/>
                <a:cs typeface="+mn-lt"/>
              </a:rPr>
              <a:t>поддержку форматов: SQL, JSON, CSV, </a:t>
            </a:r>
            <a:r>
              <a:rPr lang="ru-RU" sz="1800" dirty="0" err="1">
                <a:latin typeface="Times New Roman"/>
                <a:ea typeface="+mn-lt"/>
                <a:cs typeface="+mn-lt"/>
              </a:rPr>
              <a:t>снапшот</a:t>
            </a:r>
            <a:r>
              <a:rPr lang="ru-RU" sz="1800" dirty="0">
                <a:latin typeface="Times New Roman"/>
                <a:ea typeface="+mn-lt"/>
                <a:cs typeface="+mn-lt"/>
              </a:rPr>
              <a:t> БД, прямая запись в </a:t>
            </a:r>
            <a:r>
              <a:rPr lang="ru-RU" sz="1800" dirty="0" err="1">
                <a:latin typeface="Times New Roman"/>
                <a:ea typeface="+mn-lt"/>
                <a:cs typeface="+mn-lt"/>
              </a:rPr>
              <a:t>бд</a:t>
            </a:r>
            <a:r>
              <a:rPr lang="ru-RU" sz="1800" dirty="0">
                <a:latin typeface="Times New Roman"/>
                <a:ea typeface="+mn-lt"/>
                <a:cs typeface="+mn-lt"/>
              </a:rPr>
              <a:t>, …;</a:t>
            </a:r>
          </a:p>
          <a:p>
            <a:pPr marL="742950" lvl="1" indent="-285750" algn="l">
              <a:buFont typeface="Arial"/>
              <a:buChar char="•"/>
            </a:pPr>
            <a:r>
              <a:rPr lang="ru-RU" sz="1800" dirty="0">
                <a:latin typeface="Times New Roman"/>
                <a:ea typeface="+mn-lt"/>
                <a:cs typeface="+mn-lt"/>
              </a:rPr>
              <a:t>редактирование структур БД через встроенный редактор;</a:t>
            </a:r>
            <a:endParaRPr lang="en-US" sz="1800" dirty="0">
              <a:latin typeface="Times New Roman"/>
              <a:ea typeface="+mn-lt"/>
              <a:cs typeface="+mn-lt"/>
            </a:endParaRPr>
          </a:p>
          <a:p>
            <a:pPr marL="742950" lvl="1" indent="-285750" algn="l">
              <a:buFont typeface="Arial"/>
              <a:buChar char="•"/>
            </a:pPr>
            <a:r>
              <a:rPr lang="ru-RU" sz="1800" dirty="0">
                <a:latin typeface="Times New Roman"/>
                <a:ea typeface="+mn-lt"/>
                <a:cs typeface="+mn-lt"/>
              </a:rPr>
              <a:t>создание новых БД, использование шаблонов</a:t>
            </a:r>
            <a:r>
              <a:rPr lang="en-US" sz="1800" dirty="0">
                <a:latin typeface="Times New Roman"/>
                <a:ea typeface="+mn-lt"/>
                <a:cs typeface="+mn-lt"/>
              </a:rPr>
              <a:t>;</a:t>
            </a:r>
            <a:endParaRPr lang="ru-RU" sz="1800" dirty="0">
              <a:latin typeface="Times New Roman"/>
              <a:ea typeface="+mn-lt"/>
              <a:cs typeface="+mn-lt"/>
            </a:endParaRPr>
          </a:p>
          <a:p>
            <a:pPr marL="742950" lvl="1" indent="-285750" algn="l">
              <a:buFont typeface="Arial"/>
              <a:buChar char="•"/>
            </a:pPr>
            <a:r>
              <a:rPr lang="ru-RU" sz="1800" dirty="0">
                <a:latin typeface="Times New Roman"/>
                <a:ea typeface="+mn-lt"/>
                <a:cs typeface="+mn-lt"/>
              </a:rPr>
              <a:t>совместную работу (рабочая доска);</a:t>
            </a:r>
          </a:p>
          <a:p>
            <a:pPr marL="742950" lvl="1" indent="-285750" algn="l">
              <a:buFont typeface="Arial"/>
              <a:buChar char="•"/>
            </a:pPr>
            <a:r>
              <a:rPr lang="ru-RU" sz="1800" dirty="0">
                <a:latin typeface="Times New Roman"/>
                <a:ea typeface="+mn-lt"/>
                <a:cs typeface="+mn-lt"/>
              </a:rPr>
              <a:t>интеграции (</a:t>
            </a:r>
            <a:r>
              <a:rPr lang="en-US" sz="1800" dirty="0">
                <a:latin typeface="Times New Roman"/>
                <a:ea typeface="+mn-lt"/>
                <a:cs typeface="+mn-lt"/>
              </a:rPr>
              <a:t>VK, </a:t>
            </a:r>
            <a:r>
              <a:rPr lang="ru-RU" sz="1800" dirty="0">
                <a:latin typeface="Times New Roman"/>
                <a:ea typeface="+mn-lt"/>
                <a:cs typeface="+mn-lt"/>
              </a:rPr>
              <a:t>Telegram, </a:t>
            </a:r>
            <a:r>
              <a:rPr lang="ru-RU" sz="1800" dirty="0" err="1">
                <a:latin typeface="Times New Roman"/>
                <a:ea typeface="+mn-lt"/>
                <a:cs typeface="+mn-lt"/>
              </a:rPr>
              <a:t>email</a:t>
            </a:r>
            <a:r>
              <a:rPr lang="ru-RU" sz="1800" dirty="0">
                <a:latin typeface="Times New Roman"/>
                <a:ea typeface="+mn-lt"/>
                <a:cs typeface="+mn-lt"/>
              </a:rPr>
              <a:t>)</a:t>
            </a:r>
            <a:r>
              <a:rPr lang="en-US" sz="1800" dirty="0">
                <a:latin typeface="Times New Roman"/>
                <a:ea typeface="+mn-lt"/>
                <a:cs typeface="+mn-lt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7034C2-5924-AE0E-87EA-7980C359DDDF}"/>
              </a:ext>
            </a:extLst>
          </p:cNvPr>
          <p:cNvSpPr txBox="1"/>
          <p:nvPr/>
        </p:nvSpPr>
        <p:spPr>
          <a:xfrm>
            <a:off x="10058401" y="303362"/>
            <a:ext cx="264255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3600" err="1">
                <a:latin typeface="Times New Roman"/>
                <a:cs typeface="Times New Roman"/>
              </a:rPr>
              <a:t>Fillusion</a:t>
            </a:r>
            <a:r>
              <a:rPr lang="ru-RU" sz="3600" dirty="0">
                <a:latin typeface="Times New Roman"/>
                <a:cs typeface="Times New Roman"/>
              </a:rPr>
              <a:t>​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DDF62C9C-15FE-B9A8-B69F-BF138ABF8D81}"/>
              </a:ext>
            </a:extLst>
          </p:cNvPr>
          <p:cNvSpPr/>
          <p:nvPr/>
        </p:nvSpPr>
        <p:spPr>
          <a:xfrm>
            <a:off x="499203" y="1076001"/>
            <a:ext cx="11182624" cy="5311355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Блок-схема: узел 8">
            <a:extLst>
              <a:ext uri="{FF2B5EF4-FFF2-40B4-BE49-F238E27FC236}">
                <a16:creationId xmlns:a16="http://schemas.microsoft.com/office/drawing/2014/main" id="{7DB84F2A-7C95-463B-C926-397305F7415B}"/>
              </a:ext>
            </a:extLst>
          </p:cNvPr>
          <p:cNvSpPr/>
          <p:nvPr/>
        </p:nvSpPr>
        <p:spPr>
          <a:xfrm>
            <a:off x="151578" y="6060181"/>
            <a:ext cx="695249" cy="654351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rgbClr val="0070C0"/>
                </a:solidFill>
              </a:rPr>
              <a:t>11</a:t>
            </a:r>
            <a:endParaRPr lang="ru-RU" dirty="0">
              <a:solidFill>
                <a:srgbClr val="0070C0"/>
              </a:solidFill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AB82BD3F-E0CC-9122-654B-849D44CDD048}"/>
              </a:ext>
            </a:extLst>
          </p:cNvPr>
          <p:cNvSpPr/>
          <p:nvPr/>
        </p:nvSpPr>
        <p:spPr>
          <a:xfrm>
            <a:off x="403985" y="869446"/>
            <a:ext cx="9298908" cy="80922"/>
          </a:xfrm>
          <a:prstGeom prst="rect">
            <a:avLst/>
          </a:prstGeom>
          <a:solidFill>
            <a:srgbClr val="0070C0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28673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96ADD9-917C-1E1B-1851-A471444F45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BF2EDE0F-D34C-E8AA-DC13-54F1050FDEFA}"/>
              </a:ext>
            </a:extLst>
          </p:cNvPr>
          <p:cNvSpPr>
            <a:spLocks noGrp="1"/>
          </p:cNvSpPr>
          <p:nvPr/>
        </p:nvSpPr>
        <p:spPr>
          <a:xfrm>
            <a:off x="403544" y="-46791"/>
            <a:ext cx="8537256" cy="90828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600" b="1" dirty="0">
                <a:latin typeface="Times New Roman" panose="02020603050405020304" pitchFamily="18" charset="0"/>
                <a:ea typeface="Open Sans Light"/>
                <a:cs typeface="Times New Roman" panose="02020603050405020304" pitchFamily="18" charset="0"/>
              </a:rPr>
              <a:t>ТЕХНИЧЕСКИЕ ТРЕБОВАНИЯ (предварительные)</a:t>
            </a:r>
          </a:p>
        </p:txBody>
      </p:sp>
      <p:sp>
        <p:nvSpPr>
          <p:cNvPr id="5" name="Подзаголовок 2">
            <a:extLst>
              <a:ext uri="{FF2B5EF4-FFF2-40B4-BE49-F238E27FC236}">
                <a16:creationId xmlns:a16="http://schemas.microsoft.com/office/drawing/2014/main" id="{9DE5B68B-84B5-7368-69DC-6BCF330071E8}"/>
              </a:ext>
            </a:extLst>
          </p:cNvPr>
          <p:cNvSpPr>
            <a:spLocks noGrp="1"/>
          </p:cNvSpPr>
          <p:nvPr/>
        </p:nvSpPr>
        <p:spPr>
          <a:xfrm>
            <a:off x="540128" y="1116237"/>
            <a:ext cx="10742072" cy="414832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 err="1">
                <a:latin typeface="Times New Roman"/>
                <a:ea typeface="+mn-lt"/>
                <a:cs typeface="+mn-lt"/>
              </a:rPr>
              <a:t>Fillusion</a:t>
            </a:r>
            <a:r>
              <a:rPr lang="en-US" sz="1800" b="1" dirty="0">
                <a:latin typeface="Times New Roman"/>
                <a:ea typeface="+mn-lt"/>
                <a:cs typeface="+mn-lt"/>
              </a:rPr>
              <a:t> </a:t>
            </a:r>
            <a:r>
              <a:rPr lang="ru-RU" sz="1800" b="1" dirty="0">
                <a:latin typeface="Times New Roman"/>
                <a:ea typeface="+mn-lt"/>
                <a:cs typeface="+mn-lt"/>
              </a:rPr>
              <a:t>разрабатывается с учётом:</a:t>
            </a:r>
            <a:endParaRPr lang="ru-RU" sz="1800" dirty="0">
              <a:latin typeface="Times New Roman"/>
              <a:cs typeface="Times New Roman"/>
            </a:endParaRPr>
          </a:p>
          <a:p>
            <a:pPr marL="742950" lvl="1" indent="-285750" algn="l">
              <a:buFont typeface="Arial"/>
              <a:buChar char="•"/>
            </a:pPr>
            <a:r>
              <a:rPr lang="ru-RU" sz="1800" dirty="0">
                <a:latin typeface="Times New Roman"/>
                <a:ea typeface="+mn-lt"/>
                <a:cs typeface="+mn-lt"/>
              </a:rPr>
              <a:t>архитектурного стиля: </a:t>
            </a:r>
            <a:r>
              <a:rPr lang="ru-RU" sz="1800" dirty="0" err="1">
                <a:latin typeface="Times New Roman"/>
                <a:ea typeface="+mn-lt"/>
                <a:cs typeface="+mn-lt"/>
              </a:rPr>
              <a:t>микросервисная</a:t>
            </a:r>
            <a:r>
              <a:rPr lang="ru-RU" sz="1800" dirty="0">
                <a:latin typeface="Times New Roman"/>
                <a:ea typeface="+mn-lt"/>
                <a:cs typeface="+mn-lt"/>
              </a:rPr>
              <a:t>;</a:t>
            </a:r>
            <a:endParaRPr lang="en-US" sz="1800" dirty="0">
              <a:latin typeface="Times New Roman"/>
              <a:ea typeface="+mn-lt"/>
              <a:cs typeface="+mn-lt"/>
            </a:endParaRPr>
          </a:p>
          <a:p>
            <a:pPr marL="742950" lvl="1" indent="-285750" algn="l">
              <a:buFont typeface="Arial"/>
              <a:buChar char="•"/>
            </a:pPr>
            <a:r>
              <a:rPr lang="ru-RU" sz="1800" dirty="0">
                <a:latin typeface="Times New Roman"/>
                <a:ea typeface="+mn-lt"/>
                <a:cs typeface="+mn-lt"/>
              </a:rPr>
              <a:t>технологического стека: </a:t>
            </a:r>
            <a:r>
              <a:rPr lang="en-US" sz="1800" dirty="0">
                <a:latin typeface="Times New Roman"/>
                <a:ea typeface="+mn-lt"/>
                <a:cs typeface="+mn-lt"/>
              </a:rPr>
              <a:t>Java Spring, </a:t>
            </a:r>
            <a:r>
              <a:rPr lang="en-US" sz="1800" dirty="0" err="1">
                <a:latin typeface="Times New Roman"/>
                <a:ea typeface="+mn-lt"/>
                <a:cs typeface="+mn-lt"/>
              </a:rPr>
              <a:t>GoLang</a:t>
            </a:r>
            <a:r>
              <a:rPr lang="ru-RU" sz="1800" dirty="0">
                <a:latin typeface="Times New Roman"/>
                <a:ea typeface="+mn-lt"/>
                <a:cs typeface="+mn-lt"/>
              </a:rPr>
              <a:t>, Python</a:t>
            </a:r>
            <a:r>
              <a:rPr lang="en-US" sz="1800" dirty="0">
                <a:latin typeface="Times New Roman"/>
                <a:ea typeface="+mn-lt"/>
                <a:cs typeface="+mn-lt"/>
              </a:rPr>
              <a:t>, TypeScript, React, </a:t>
            </a:r>
            <a:r>
              <a:rPr lang="en-US" sz="1800" dirty="0" err="1">
                <a:latin typeface="Times New Roman"/>
                <a:ea typeface="+mn-lt"/>
                <a:cs typeface="+mn-lt"/>
              </a:rPr>
              <a:t>gRPC</a:t>
            </a:r>
            <a:r>
              <a:rPr lang="en-US" sz="1800" dirty="0">
                <a:latin typeface="Times New Roman"/>
                <a:ea typeface="+mn-lt"/>
                <a:cs typeface="+mn-lt"/>
              </a:rPr>
              <a:t>, Kafka, </a:t>
            </a:r>
            <a:r>
              <a:rPr lang="en-US" sz="1800" dirty="0" err="1">
                <a:latin typeface="Times New Roman"/>
                <a:ea typeface="+mn-lt"/>
                <a:cs typeface="+mn-lt"/>
              </a:rPr>
              <a:t>Protobuf</a:t>
            </a:r>
            <a:r>
              <a:rPr lang="en-US" sz="1800" dirty="0">
                <a:latin typeface="Times New Roman"/>
                <a:ea typeface="+mn-lt"/>
                <a:cs typeface="+mn-lt"/>
              </a:rPr>
              <a:t>;</a:t>
            </a:r>
          </a:p>
          <a:p>
            <a:pPr marL="742950" lvl="1" indent="-285750" algn="l">
              <a:buFont typeface="Arial"/>
              <a:buChar char="•"/>
            </a:pPr>
            <a:r>
              <a:rPr lang="ru-RU" sz="1800" dirty="0">
                <a:latin typeface="Times New Roman"/>
                <a:ea typeface="+mn-lt"/>
                <a:cs typeface="+mn-lt"/>
              </a:rPr>
              <a:t>баз данных: </a:t>
            </a:r>
            <a:r>
              <a:rPr lang="en-US" sz="1800" dirty="0">
                <a:latin typeface="Times New Roman"/>
                <a:ea typeface="+mn-lt"/>
                <a:cs typeface="+mn-lt"/>
              </a:rPr>
              <a:t>PostgreSQL (</a:t>
            </a:r>
            <a:r>
              <a:rPr lang="ru-RU" sz="1800" dirty="0">
                <a:latin typeface="Times New Roman"/>
                <a:ea typeface="+mn-lt"/>
                <a:cs typeface="+mn-lt"/>
              </a:rPr>
              <a:t>основная), возможность расширения;</a:t>
            </a:r>
            <a:endParaRPr lang="en-US" sz="1800" dirty="0">
              <a:latin typeface="Times New Roman"/>
              <a:ea typeface="+mn-lt"/>
              <a:cs typeface="+mn-lt"/>
            </a:endParaRPr>
          </a:p>
          <a:p>
            <a:pPr marL="742950" lvl="1" indent="-285750" algn="l">
              <a:buFont typeface="Arial"/>
              <a:buChar char="•"/>
            </a:pPr>
            <a:r>
              <a:rPr lang="ru-RU" sz="1800" dirty="0">
                <a:latin typeface="Times New Roman"/>
                <a:ea typeface="+mn-lt"/>
                <a:cs typeface="+mn-lt"/>
              </a:rPr>
              <a:t>безопасности:</a:t>
            </a:r>
            <a:r>
              <a:rPr lang="en-US" sz="1800" dirty="0">
                <a:latin typeface="Times New Roman"/>
                <a:ea typeface="+mn-lt"/>
                <a:cs typeface="+mn-lt"/>
              </a:rPr>
              <a:t> </a:t>
            </a:r>
          </a:p>
          <a:p>
            <a:pPr marL="1200150" lvl="2" indent="-285750" algn="l">
              <a:buFont typeface="Arial"/>
              <a:buChar char="•"/>
            </a:pPr>
            <a:r>
              <a:rPr lang="en-US" dirty="0">
                <a:latin typeface="Times New Roman"/>
                <a:ea typeface="+mn-lt"/>
                <a:cs typeface="+mn-lt"/>
              </a:rPr>
              <a:t>JWT </a:t>
            </a:r>
            <a:r>
              <a:rPr lang="ru-RU" dirty="0">
                <a:latin typeface="Times New Roman"/>
                <a:ea typeface="+mn-lt"/>
                <a:cs typeface="+mn-lt"/>
              </a:rPr>
              <a:t>с разделением на </a:t>
            </a:r>
            <a:r>
              <a:rPr lang="en-US" dirty="0">
                <a:latin typeface="Times New Roman"/>
                <a:ea typeface="+mn-lt"/>
                <a:cs typeface="+mn-lt"/>
              </a:rPr>
              <a:t>access </a:t>
            </a:r>
            <a:r>
              <a:rPr lang="ru-RU" dirty="0">
                <a:latin typeface="Times New Roman"/>
                <a:ea typeface="+mn-lt"/>
                <a:cs typeface="+mn-lt"/>
              </a:rPr>
              <a:t>и </a:t>
            </a:r>
            <a:r>
              <a:rPr lang="en-US" dirty="0">
                <a:latin typeface="Times New Roman"/>
                <a:ea typeface="+mn-lt"/>
                <a:cs typeface="+mn-lt"/>
              </a:rPr>
              <a:t>refresh </a:t>
            </a:r>
            <a:r>
              <a:rPr lang="ru-RU" dirty="0">
                <a:latin typeface="Times New Roman"/>
                <a:ea typeface="+mn-lt"/>
                <a:cs typeface="+mn-lt"/>
              </a:rPr>
              <a:t>токены (динамическая ротация ключей);</a:t>
            </a:r>
            <a:r>
              <a:rPr lang="en-US" dirty="0">
                <a:latin typeface="Times New Roman"/>
                <a:ea typeface="+mn-lt"/>
                <a:cs typeface="+mn-lt"/>
              </a:rPr>
              <a:t> </a:t>
            </a:r>
          </a:p>
          <a:p>
            <a:pPr marL="1200150" lvl="2" indent="-285750" algn="l">
              <a:buFont typeface="Arial"/>
              <a:buChar char="•"/>
            </a:pPr>
            <a:r>
              <a:rPr lang="en-US" dirty="0">
                <a:latin typeface="Times New Roman"/>
                <a:ea typeface="+mn-lt"/>
                <a:cs typeface="+mn-lt"/>
              </a:rPr>
              <a:t>CSRF-</a:t>
            </a:r>
            <a:r>
              <a:rPr lang="ru-RU" dirty="0">
                <a:latin typeface="Times New Roman"/>
                <a:ea typeface="+mn-lt"/>
                <a:cs typeface="+mn-lt"/>
              </a:rPr>
              <a:t>защита;</a:t>
            </a:r>
            <a:r>
              <a:rPr lang="en-US" dirty="0">
                <a:latin typeface="Times New Roman"/>
                <a:ea typeface="+mn-lt"/>
                <a:cs typeface="+mn-lt"/>
              </a:rPr>
              <a:t> </a:t>
            </a:r>
          </a:p>
          <a:p>
            <a:pPr marL="1200150" lvl="2" indent="-285750" algn="l">
              <a:buFont typeface="Arial"/>
              <a:buChar char="•"/>
            </a:pPr>
            <a:r>
              <a:rPr lang="ru-RU" dirty="0">
                <a:latin typeface="Times New Roman"/>
                <a:ea typeface="+mn-lt"/>
                <a:cs typeface="+mn-lt"/>
              </a:rPr>
              <a:t>защита от </a:t>
            </a:r>
            <a:r>
              <a:rPr lang="en-US" dirty="0">
                <a:latin typeface="Times New Roman"/>
                <a:ea typeface="+mn-lt"/>
                <a:cs typeface="+mn-lt"/>
              </a:rPr>
              <a:t>SQL-</a:t>
            </a:r>
            <a:r>
              <a:rPr lang="ru-RU" dirty="0">
                <a:latin typeface="Times New Roman"/>
                <a:ea typeface="+mn-lt"/>
                <a:cs typeface="+mn-lt"/>
              </a:rPr>
              <a:t>инъекций и </a:t>
            </a:r>
            <a:r>
              <a:rPr lang="en-US" dirty="0">
                <a:latin typeface="Times New Roman"/>
                <a:ea typeface="+mn-lt"/>
                <a:cs typeface="+mn-lt"/>
              </a:rPr>
              <a:t>XSS;</a:t>
            </a:r>
          </a:p>
          <a:p>
            <a:pPr marL="1200150" lvl="2" indent="-285750" algn="l">
              <a:buFont typeface="Arial"/>
              <a:buChar char="•"/>
            </a:pPr>
            <a:r>
              <a:rPr lang="ru-RU" dirty="0">
                <a:latin typeface="Times New Roman"/>
                <a:ea typeface="+mn-lt"/>
                <a:cs typeface="+mn-lt"/>
              </a:rPr>
              <a:t>и </a:t>
            </a:r>
            <a:r>
              <a:rPr lang="ru-RU" dirty="0" err="1">
                <a:latin typeface="Times New Roman"/>
                <a:ea typeface="+mn-lt"/>
                <a:cs typeface="+mn-lt"/>
              </a:rPr>
              <a:t>др</a:t>
            </a:r>
            <a:r>
              <a:rPr lang="en-US" dirty="0">
                <a:latin typeface="Times New Roman"/>
                <a:ea typeface="+mn-lt"/>
                <a:cs typeface="+mn-lt"/>
              </a:rPr>
              <a:t>;</a:t>
            </a:r>
          </a:p>
          <a:p>
            <a:pPr marL="742950" lvl="1" indent="-285750" algn="l">
              <a:buFont typeface="Arial"/>
              <a:buChar char="•"/>
            </a:pPr>
            <a:r>
              <a:rPr lang="ru-RU" sz="1800" dirty="0">
                <a:latin typeface="Times New Roman"/>
                <a:ea typeface="+mn-lt"/>
                <a:cs typeface="+mn-lt"/>
              </a:rPr>
              <a:t>сетевой слой и балансировка: </a:t>
            </a:r>
            <a:r>
              <a:rPr lang="en-US" sz="1800" dirty="0">
                <a:latin typeface="Times New Roman"/>
                <a:ea typeface="+mn-lt"/>
                <a:cs typeface="+mn-lt"/>
              </a:rPr>
              <a:t>Nginx </a:t>
            </a:r>
            <a:r>
              <a:rPr lang="ru-RU" sz="1800" dirty="0">
                <a:latin typeface="Times New Roman"/>
                <a:ea typeface="+mn-lt"/>
                <a:cs typeface="+mn-lt"/>
              </a:rPr>
              <a:t>для </a:t>
            </a:r>
            <a:r>
              <a:rPr lang="en-US" sz="1800" dirty="0">
                <a:latin typeface="Times New Roman"/>
                <a:ea typeface="+mn-lt"/>
                <a:cs typeface="+mn-lt"/>
              </a:rPr>
              <a:t>SSL-</a:t>
            </a:r>
            <a:r>
              <a:rPr lang="ru-RU" sz="1800" dirty="0" err="1">
                <a:latin typeface="Times New Roman"/>
                <a:ea typeface="+mn-lt"/>
                <a:cs typeface="+mn-lt"/>
              </a:rPr>
              <a:t>терминации</a:t>
            </a:r>
            <a:r>
              <a:rPr lang="ru-RU" sz="1800" dirty="0">
                <a:latin typeface="Times New Roman"/>
                <a:ea typeface="+mn-lt"/>
                <a:cs typeface="+mn-lt"/>
              </a:rPr>
              <a:t>, маршрутизации и балансировки нагрузки;</a:t>
            </a:r>
          </a:p>
          <a:p>
            <a:pPr marL="742950" lvl="1" indent="-285750" algn="l">
              <a:buFont typeface="Arial"/>
              <a:buChar char="•"/>
            </a:pPr>
            <a:r>
              <a:rPr lang="ru-RU" sz="1800" dirty="0">
                <a:latin typeface="Times New Roman"/>
                <a:ea typeface="+mn-lt"/>
                <a:cs typeface="+mn-lt"/>
              </a:rPr>
              <a:t>масштабируемости: </a:t>
            </a:r>
            <a:r>
              <a:rPr lang="en-US" sz="1800" dirty="0">
                <a:latin typeface="Times New Roman"/>
                <a:ea typeface="+mn-lt"/>
                <a:cs typeface="+mn-lt"/>
              </a:rPr>
              <a:t>Docker, Kubernetes;</a:t>
            </a:r>
            <a:endParaRPr lang="ru-RU" sz="1800" dirty="0">
              <a:latin typeface="Times New Roman"/>
              <a:ea typeface="+mn-lt"/>
              <a:cs typeface="+mn-lt"/>
            </a:endParaRPr>
          </a:p>
          <a:p>
            <a:pPr marL="742950" lvl="1" indent="-285750" algn="l">
              <a:buFont typeface="Arial"/>
              <a:buChar char="•"/>
            </a:pPr>
            <a:r>
              <a:rPr lang="ru-RU" sz="1800" dirty="0">
                <a:latin typeface="Times New Roman"/>
                <a:ea typeface="+mn-lt"/>
                <a:cs typeface="+mn-lt"/>
              </a:rPr>
              <a:t>мониторинга и </a:t>
            </a:r>
            <a:r>
              <a:rPr lang="en-US" sz="1800" dirty="0">
                <a:latin typeface="Times New Roman"/>
                <a:ea typeface="+mn-lt"/>
                <a:cs typeface="+mn-lt"/>
              </a:rPr>
              <a:t>CI/CD: Prometheus, Grafana, GitHub.</a:t>
            </a:r>
            <a:endParaRPr lang="ru-RU" sz="1800" dirty="0">
              <a:latin typeface="Times New Roman"/>
              <a:cs typeface="Times New Roman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9A6A53-9CBF-FE22-A9AB-68CB742C8F0E}"/>
              </a:ext>
            </a:extLst>
          </p:cNvPr>
          <p:cNvSpPr txBox="1"/>
          <p:nvPr/>
        </p:nvSpPr>
        <p:spPr>
          <a:xfrm>
            <a:off x="10058401" y="303362"/>
            <a:ext cx="264255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3600" err="1">
                <a:latin typeface="Times New Roman"/>
                <a:cs typeface="Times New Roman"/>
              </a:rPr>
              <a:t>Fillusion</a:t>
            </a:r>
            <a:r>
              <a:rPr lang="ru-RU" sz="3600" dirty="0">
                <a:latin typeface="Times New Roman"/>
                <a:cs typeface="Times New Roman"/>
              </a:rPr>
              <a:t>​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1E143360-9B1C-70D4-AC60-DC0D1654ABA9}"/>
              </a:ext>
            </a:extLst>
          </p:cNvPr>
          <p:cNvSpPr/>
          <p:nvPr/>
        </p:nvSpPr>
        <p:spPr>
          <a:xfrm>
            <a:off x="499203" y="1076001"/>
            <a:ext cx="11182624" cy="5311355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Блок-схема: узел 8">
            <a:extLst>
              <a:ext uri="{FF2B5EF4-FFF2-40B4-BE49-F238E27FC236}">
                <a16:creationId xmlns:a16="http://schemas.microsoft.com/office/drawing/2014/main" id="{D3962440-E333-87F6-4F6E-3DFA4E4F4F79}"/>
              </a:ext>
            </a:extLst>
          </p:cNvPr>
          <p:cNvSpPr/>
          <p:nvPr/>
        </p:nvSpPr>
        <p:spPr>
          <a:xfrm>
            <a:off x="151578" y="6060181"/>
            <a:ext cx="695249" cy="654351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rgbClr val="0070C0"/>
                </a:solidFill>
              </a:rPr>
              <a:t>12</a:t>
            </a:r>
            <a:endParaRPr lang="ru-RU" dirty="0">
              <a:solidFill>
                <a:srgbClr val="0070C0"/>
              </a:solidFill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30C69C0B-FB15-4376-D3F3-EA9BF1DF6568}"/>
              </a:ext>
            </a:extLst>
          </p:cNvPr>
          <p:cNvSpPr/>
          <p:nvPr/>
        </p:nvSpPr>
        <p:spPr>
          <a:xfrm>
            <a:off x="403985" y="869446"/>
            <a:ext cx="9298908" cy="80922"/>
          </a:xfrm>
          <a:prstGeom prst="rect">
            <a:avLst/>
          </a:prstGeom>
          <a:solidFill>
            <a:srgbClr val="0070C0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71030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6AFBEA-08B3-0A68-E28F-A43D9764C8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77246B88-9A29-1663-17C9-AD5167E4BBC9}"/>
              </a:ext>
            </a:extLst>
          </p:cNvPr>
          <p:cNvSpPr>
            <a:spLocks noGrp="1"/>
          </p:cNvSpPr>
          <p:nvPr/>
        </p:nvSpPr>
        <p:spPr>
          <a:xfrm>
            <a:off x="403544" y="305203"/>
            <a:ext cx="6601393" cy="5562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600" b="1" dirty="0">
                <a:latin typeface="Times New Roman" panose="02020603050405020304" pitchFamily="18" charset="0"/>
                <a:ea typeface="Open Sans Light"/>
                <a:cs typeface="Times New Roman" panose="02020603050405020304" pitchFamily="18" charset="0"/>
              </a:rPr>
              <a:t>Схема проекта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6DE7E4-DEFC-3213-DFB9-4311D8047B05}"/>
              </a:ext>
            </a:extLst>
          </p:cNvPr>
          <p:cNvSpPr txBox="1"/>
          <p:nvPr/>
        </p:nvSpPr>
        <p:spPr>
          <a:xfrm>
            <a:off x="10058401" y="303362"/>
            <a:ext cx="264255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3600" err="1">
                <a:latin typeface="Times New Roman"/>
                <a:cs typeface="Times New Roman"/>
              </a:rPr>
              <a:t>Fillusion</a:t>
            </a:r>
            <a:r>
              <a:rPr lang="ru-RU" sz="3600" dirty="0">
                <a:latin typeface="Times New Roman"/>
                <a:cs typeface="Times New Roman"/>
              </a:rPr>
              <a:t>​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19D02019-8D79-2990-CAA2-5A39833ACD3C}"/>
              </a:ext>
            </a:extLst>
          </p:cNvPr>
          <p:cNvSpPr/>
          <p:nvPr/>
        </p:nvSpPr>
        <p:spPr>
          <a:xfrm>
            <a:off x="499203" y="1076001"/>
            <a:ext cx="11182624" cy="5311355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Блок-схема: узел 8">
            <a:extLst>
              <a:ext uri="{FF2B5EF4-FFF2-40B4-BE49-F238E27FC236}">
                <a16:creationId xmlns:a16="http://schemas.microsoft.com/office/drawing/2014/main" id="{E0CF1388-5D5F-E32E-C3B5-42C24A0AE3FF}"/>
              </a:ext>
            </a:extLst>
          </p:cNvPr>
          <p:cNvSpPr/>
          <p:nvPr/>
        </p:nvSpPr>
        <p:spPr>
          <a:xfrm>
            <a:off x="151578" y="6060181"/>
            <a:ext cx="695249" cy="654351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rgbClr val="0070C0"/>
                </a:solidFill>
              </a:rPr>
              <a:t>13</a:t>
            </a:r>
            <a:endParaRPr lang="ru-RU" dirty="0">
              <a:solidFill>
                <a:srgbClr val="0070C0"/>
              </a:solidFill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4F01B258-B933-C034-408E-81120C0878E8}"/>
              </a:ext>
            </a:extLst>
          </p:cNvPr>
          <p:cNvSpPr/>
          <p:nvPr/>
        </p:nvSpPr>
        <p:spPr>
          <a:xfrm>
            <a:off x="403985" y="869446"/>
            <a:ext cx="9298908" cy="80922"/>
          </a:xfrm>
          <a:prstGeom prst="rect">
            <a:avLst/>
          </a:prstGeom>
          <a:solidFill>
            <a:srgbClr val="0070C0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09DD1E5-691C-D219-C5A0-9FB9E22EFBA8}"/>
              </a:ext>
            </a:extLst>
          </p:cNvPr>
          <p:cNvSpPr>
            <a:spLocks noGrp="1"/>
          </p:cNvSpPr>
          <p:nvPr/>
        </p:nvSpPr>
        <p:spPr>
          <a:xfrm>
            <a:off x="532658" y="5795547"/>
            <a:ext cx="10742072" cy="40024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1400" b="1" dirty="0">
                <a:latin typeface="Times New Roman"/>
                <a:ea typeface="+mn-lt"/>
                <a:cs typeface="+mn-lt"/>
              </a:rPr>
              <a:t>Ссылка на схему проекта</a:t>
            </a:r>
            <a:r>
              <a:rPr lang="en-US" sz="1400" b="1" dirty="0">
                <a:latin typeface="Times New Roman"/>
                <a:ea typeface="+mn-lt"/>
                <a:cs typeface="+mn-lt"/>
              </a:rPr>
              <a:t>: https://draft.io/6f2haexftxrn3mv8gaq9czrgasetsdxhru5u6988uyss</a:t>
            </a:r>
            <a:endParaRPr lang="ru-RU" sz="1400" dirty="0">
              <a:latin typeface="Times New Roman"/>
              <a:cs typeface="Times New Roman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070AD89-3A82-33DE-2F78-E03D0FA3F4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5861" y="1290019"/>
            <a:ext cx="9195665" cy="4456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00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169411-89D7-9B0C-A0BA-AC2AE6D3EA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184701D4-E6C0-AEEE-333A-FA6E992FA2C9}"/>
              </a:ext>
            </a:extLst>
          </p:cNvPr>
          <p:cNvSpPr>
            <a:spLocks noGrp="1"/>
          </p:cNvSpPr>
          <p:nvPr/>
        </p:nvSpPr>
        <p:spPr>
          <a:xfrm>
            <a:off x="403544" y="305203"/>
            <a:ext cx="6601393" cy="5562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600" b="1" dirty="0">
                <a:latin typeface="Times New Roman" panose="02020603050405020304" pitchFamily="18" charset="0"/>
                <a:ea typeface="Open Sans Light"/>
                <a:cs typeface="Times New Roman" panose="02020603050405020304" pitchFamily="18" charset="0"/>
              </a:rPr>
              <a:t>КОМАНДА ПРОЕКТА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F26424-25F0-D9F6-421D-58F164B38028}"/>
              </a:ext>
            </a:extLst>
          </p:cNvPr>
          <p:cNvSpPr txBox="1"/>
          <p:nvPr/>
        </p:nvSpPr>
        <p:spPr>
          <a:xfrm>
            <a:off x="10058401" y="303362"/>
            <a:ext cx="264255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3600" err="1">
                <a:latin typeface="Times New Roman"/>
                <a:cs typeface="Times New Roman"/>
              </a:rPr>
              <a:t>Fillusion</a:t>
            </a:r>
            <a:r>
              <a:rPr lang="ru-RU" sz="3600" dirty="0">
                <a:latin typeface="Times New Roman"/>
                <a:cs typeface="Times New Roman"/>
              </a:rPr>
              <a:t>​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FC9BC405-3C0F-DA88-9327-7A30BADE1FFA}"/>
              </a:ext>
            </a:extLst>
          </p:cNvPr>
          <p:cNvSpPr/>
          <p:nvPr/>
        </p:nvSpPr>
        <p:spPr>
          <a:xfrm>
            <a:off x="499203" y="1076001"/>
            <a:ext cx="11182624" cy="5311355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Блок-схема: узел 8">
            <a:extLst>
              <a:ext uri="{FF2B5EF4-FFF2-40B4-BE49-F238E27FC236}">
                <a16:creationId xmlns:a16="http://schemas.microsoft.com/office/drawing/2014/main" id="{3D1769F4-9F6F-3384-ABCA-22985D608646}"/>
              </a:ext>
            </a:extLst>
          </p:cNvPr>
          <p:cNvSpPr/>
          <p:nvPr/>
        </p:nvSpPr>
        <p:spPr>
          <a:xfrm>
            <a:off x="151578" y="6060181"/>
            <a:ext cx="695249" cy="654351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rgbClr val="0070C0"/>
                </a:solidFill>
              </a:rPr>
              <a:t>14</a:t>
            </a:r>
            <a:endParaRPr lang="ru-RU" dirty="0">
              <a:solidFill>
                <a:srgbClr val="0070C0"/>
              </a:solidFill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ED3BBE2-2B9B-39CA-0A13-BDF2F6720554}"/>
              </a:ext>
            </a:extLst>
          </p:cNvPr>
          <p:cNvSpPr/>
          <p:nvPr/>
        </p:nvSpPr>
        <p:spPr>
          <a:xfrm>
            <a:off x="403985" y="869446"/>
            <a:ext cx="9298908" cy="80922"/>
          </a:xfrm>
          <a:prstGeom prst="rect">
            <a:avLst/>
          </a:prstGeom>
          <a:solidFill>
            <a:srgbClr val="0070C0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aphicFrame>
        <p:nvGraphicFramePr>
          <p:cNvPr id="2" name="Table 10">
            <a:extLst>
              <a:ext uri="{FF2B5EF4-FFF2-40B4-BE49-F238E27FC236}">
                <a16:creationId xmlns:a16="http://schemas.microsoft.com/office/drawing/2014/main" id="{1D22043B-2E81-C162-DDA0-D461A5D8A759}"/>
              </a:ext>
            </a:extLst>
          </p:cNvPr>
          <p:cNvGraphicFramePr>
            <a:graphicFrameLocks noGrp="1"/>
          </p:cNvGraphicFramePr>
          <p:nvPr/>
        </p:nvGraphicFramePr>
        <p:xfrm>
          <a:off x="626154" y="1193047"/>
          <a:ext cx="10920804" cy="1828197"/>
        </p:xfrm>
        <a:graphic>
          <a:graphicData uri="http://schemas.openxmlformats.org/drawingml/2006/table">
            <a:tbl>
              <a:tblPr firstRow="1" firstCol="1" bandRow="1">
                <a:tableStyleId>{9DCAF9ED-07DC-4A11-8D7F-57B35C25682E}</a:tableStyleId>
              </a:tblPr>
              <a:tblGrid>
                <a:gridCol w="5793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963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973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653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18234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9272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</a:t>
                      </a:r>
                      <a:endParaRPr lang="en-US" sz="1200">
                        <a:latin typeface="Times New Roman" panose="02020603050405020304" pitchFamily="18" charset="0"/>
                        <a:ea typeface="Arial Unicode MS"/>
                        <a:cs typeface="Times New Roman" panose="02020603050405020304" pitchFamily="18" charset="0"/>
                      </a:endParaRPr>
                    </a:p>
                  </a:txBody>
                  <a:tcPr marL="33674" marR="33674" marT="35233" marB="35233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ru-RU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Роль</a:t>
                      </a:r>
                      <a:endParaRPr lang="en-US" sz="1200" dirty="0">
                        <a:latin typeface="Times New Roman" panose="02020603050405020304" pitchFamily="18" charset="0"/>
                        <a:ea typeface="Arial Unicode MS"/>
                        <a:cs typeface="Times New Roman" panose="02020603050405020304" pitchFamily="18" charset="0"/>
                      </a:endParaRPr>
                    </a:p>
                  </a:txBody>
                  <a:tcPr marL="33674" marR="33674" marT="35233" marB="35233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ru-RU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ФИО</a:t>
                      </a:r>
                      <a:endParaRPr lang="en-US" sz="1200" dirty="0">
                        <a:latin typeface="Times New Roman" panose="02020603050405020304" pitchFamily="18" charset="0"/>
                        <a:ea typeface="Arial Unicode MS"/>
                        <a:cs typeface="Times New Roman" panose="02020603050405020304" pitchFamily="18" charset="0"/>
                      </a:endParaRPr>
                    </a:p>
                  </a:txBody>
                  <a:tcPr marL="33674" marR="33674" marT="35233" marB="35233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VK, Telegram</a:t>
                      </a:r>
                      <a:endParaRPr lang="en-US" sz="1200" dirty="0">
                        <a:latin typeface="Times New Roman" panose="02020603050405020304" pitchFamily="18" charset="0"/>
                        <a:ea typeface="Arial Unicode MS"/>
                        <a:cs typeface="Times New Roman" panose="02020603050405020304" pitchFamily="18" charset="0"/>
                      </a:endParaRPr>
                    </a:p>
                  </a:txBody>
                  <a:tcPr marL="33674" marR="33674" marT="35233" marB="35233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ru-RU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Зона ответственности</a:t>
                      </a:r>
                      <a:endParaRPr lang="en-US" sz="1200" dirty="0">
                        <a:latin typeface="Times New Roman" panose="02020603050405020304" pitchFamily="18" charset="0"/>
                        <a:ea typeface="Arial Unicode MS"/>
                        <a:cs typeface="Times New Roman" panose="02020603050405020304" pitchFamily="18" charset="0"/>
                      </a:endParaRPr>
                    </a:p>
                  </a:txBody>
                  <a:tcPr marL="33674" marR="33674" marT="35233" marB="35233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796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ru-RU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01</a:t>
                      </a:r>
                      <a:endParaRPr lang="en-US" sz="1200" dirty="0">
                        <a:latin typeface="Times New Roman" panose="02020603050405020304" pitchFamily="18" charset="0"/>
                        <a:ea typeface="Arial Unicode MS"/>
                        <a:cs typeface="Times New Roman" panose="02020603050405020304" pitchFamily="18" charset="0"/>
                      </a:endParaRPr>
                    </a:p>
                  </a:txBody>
                  <a:tcPr marL="33674" marR="33674" marT="35233" marB="35233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ru-RU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Тимлид</a:t>
                      </a:r>
                      <a:r>
                        <a:rPr lang="en-US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/ SA / Back</a:t>
                      </a:r>
                    </a:p>
                  </a:txBody>
                  <a:tcPr marL="33674" marR="33674" marT="35233" marB="35233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ru-RU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Куренков Дмитрий Александрович</a:t>
                      </a:r>
                    </a:p>
                  </a:txBody>
                  <a:tcPr marL="33674" marR="33674" marT="35233" marB="35233"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@dimakurenkov, @KURDMIALE</a:t>
                      </a:r>
                      <a:endParaRPr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3674" marR="33674" marT="35233" marB="35233"/>
                </a:tc>
                <a:tc>
                  <a:txBody>
                    <a:bodyPr/>
                    <a:lstStyle/>
                    <a:p>
                      <a:r>
                        <a:rPr lang="ru-RU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Архитектура, </a:t>
                      </a:r>
                      <a:r>
                        <a:rPr lang="ru-RU" sz="12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бекенд</a:t>
                      </a:r>
                      <a:r>
                        <a:rPr lang="ru-RU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ru-RU" sz="12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лид</a:t>
                      </a:r>
                      <a:endParaRPr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3674" marR="33674" marT="35233" marB="35233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4173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ru-RU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02</a:t>
                      </a:r>
                      <a:endParaRPr lang="en-US" sz="1200" dirty="0">
                        <a:latin typeface="Times New Roman" panose="02020603050405020304" pitchFamily="18" charset="0"/>
                        <a:ea typeface="Arial Unicode MS"/>
                        <a:cs typeface="Times New Roman" panose="02020603050405020304" pitchFamily="18" charset="0"/>
                      </a:endParaRPr>
                    </a:p>
                  </a:txBody>
                  <a:tcPr marL="33674" marR="33674" marT="35233" marB="35233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Back / DevOps</a:t>
                      </a:r>
                    </a:p>
                  </a:txBody>
                  <a:tcPr marL="33674" marR="33674" marT="35233" marB="35233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ru-RU" sz="1200" b="1" dirty="0">
                          <a:latin typeface="Times New Roman" panose="02020603050405020304" pitchFamily="18" charset="0"/>
                          <a:ea typeface="Arial Unicode MS"/>
                          <a:cs typeface="Times New Roman" panose="02020603050405020304" pitchFamily="18" charset="0"/>
                        </a:rPr>
                        <a:t>Селянинов Дмитрий</a:t>
                      </a:r>
                      <a:r>
                        <a:rPr lang="en-US" sz="1200" b="1" dirty="0">
                          <a:latin typeface="Times New Roman" panose="02020603050405020304" pitchFamily="18" charset="0"/>
                          <a:ea typeface="Arial Unicode MS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200" b="1" dirty="0">
                          <a:latin typeface="Times New Roman" panose="02020603050405020304" pitchFamily="18" charset="0"/>
                          <a:ea typeface="Arial Unicode MS"/>
                          <a:cs typeface="Times New Roman" panose="02020603050405020304" pitchFamily="18" charset="0"/>
                        </a:rPr>
                        <a:t>Сергеевич</a:t>
                      </a:r>
                      <a:endParaRPr lang="en-US" sz="1200" b="1" dirty="0">
                        <a:latin typeface="Times New Roman" panose="02020603050405020304" pitchFamily="18" charset="0"/>
                        <a:ea typeface="Arial Unicode MS"/>
                        <a:cs typeface="Times New Roman" panose="02020603050405020304" pitchFamily="18" charset="0"/>
                      </a:endParaRPr>
                    </a:p>
                  </a:txBody>
                  <a:tcPr marL="33674" marR="33674" marT="35233" marB="35233"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@</a:t>
                      </a:r>
                      <a:r>
                        <a:rPr lang="en-US" sz="1200" b="1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nonrepp, </a:t>
                      </a:r>
                      <a:r>
                        <a:rPr lang="en-US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@nonrepp</a:t>
                      </a:r>
                      <a:endParaRPr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3674" marR="33674" marT="35233" marB="35233"/>
                </a:tc>
                <a:tc>
                  <a:txBody>
                    <a:bodyPr/>
                    <a:lstStyle/>
                    <a:p>
                      <a:r>
                        <a:rPr lang="ru-RU" sz="12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Бекенд</a:t>
                      </a:r>
                      <a:r>
                        <a:rPr lang="ru-RU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инфраструктура</a:t>
                      </a:r>
                      <a:endParaRPr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3674" marR="33674" marT="35233" marB="35233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085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ru-RU" sz="1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03</a:t>
                      </a:r>
                      <a:endParaRPr lang="en-US" sz="1200">
                        <a:latin typeface="Times New Roman" panose="02020603050405020304" pitchFamily="18" charset="0"/>
                        <a:ea typeface="Arial Unicode MS"/>
                        <a:cs typeface="Times New Roman" panose="02020603050405020304" pitchFamily="18" charset="0"/>
                      </a:endParaRPr>
                    </a:p>
                  </a:txBody>
                  <a:tcPr marL="33674" marR="33674" marT="35233" marB="35233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Front / UI/UX</a:t>
                      </a:r>
                    </a:p>
                  </a:txBody>
                  <a:tcPr marL="33674" marR="33674" marT="35233" marB="35233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ru-RU" sz="1200" b="1" dirty="0">
                          <a:latin typeface="Times New Roman" panose="02020603050405020304" pitchFamily="18" charset="0"/>
                          <a:ea typeface="Arial Unicode MS"/>
                          <a:cs typeface="Times New Roman" panose="02020603050405020304" pitchFamily="18" charset="0"/>
                        </a:rPr>
                        <a:t>Светлаков Владимир Денисович</a:t>
                      </a:r>
                      <a:endParaRPr lang="en-US" sz="1200" b="1" dirty="0">
                        <a:latin typeface="Times New Roman" panose="02020603050405020304" pitchFamily="18" charset="0"/>
                        <a:ea typeface="Arial Unicode MS"/>
                        <a:cs typeface="Times New Roman" panose="02020603050405020304" pitchFamily="18" charset="0"/>
                      </a:endParaRPr>
                    </a:p>
                  </a:txBody>
                  <a:tcPr marL="33674" marR="33674" marT="35233" marB="35233"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@</a:t>
                      </a:r>
                      <a:r>
                        <a:rPr lang="en-US" sz="1200" b="1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vovasvl, </a:t>
                      </a:r>
                      <a:r>
                        <a:rPr lang="en-US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@vovasvl3</a:t>
                      </a:r>
                      <a:endParaRPr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3674" marR="33674" marT="35233" marB="35233"/>
                </a:tc>
                <a:tc>
                  <a:txBody>
                    <a:bodyPr/>
                    <a:lstStyle/>
                    <a:p>
                      <a:r>
                        <a:rPr lang="ru-RU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Фронтенд, дизайн</a:t>
                      </a:r>
                      <a:endParaRPr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3674" marR="33674" marT="35233" marB="35233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9816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ru-RU" sz="1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04</a:t>
                      </a:r>
                      <a:endParaRPr lang="en-US" sz="1200">
                        <a:latin typeface="Times New Roman" panose="02020603050405020304" pitchFamily="18" charset="0"/>
                        <a:ea typeface="Arial Unicode MS"/>
                        <a:cs typeface="Times New Roman" panose="02020603050405020304" pitchFamily="18" charset="0"/>
                      </a:endParaRPr>
                    </a:p>
                  </a:txBody>
                  <a:tcPr marL="33674" marR="33674" marT="35233" marB="35233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Front / Security / SEO</a:t>
                      </a:r>
                    </a:p>
                  </a:txBody>
                  <a:tcPr marL="33674" marR="33674" marT="35233" marB="35233"/>
                </a:tc>
                <a:tc>
                  <a:txBody>
                    <a:bodyPr/>
                    <a:lstStyle/>
                    <a:p>
                      <a:pPr marL="0" marR="0" lvl="0" indent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/>
                        <a:buNone/>
                        <a:defRPr/>
                      </a:pPr>
                      <a:r>
                        <a:rPr lang="ru-RU" sz="1200" b="1" dirty="0">
                          <a:latin typeface="Times New Roman" panose="02020603050405020304" pitchFamily="18" charset="0"/>
                          <a:ea typeface="Helvetica"/>
                          <a:cs typeface="Times New Roman" panose="02020603050405020304" pitchFamily="18" charset="0"/>
                        </a:rPr>
                        <a:t>Чупраков Сергей Дмитриевич</a:t>
                      </a:r>
                      <a:endParaRPr lang="en-US" sz="1200" b="1" dirty="0">
                        <a:latin typeface="Times New Roman" panose="02020603050405020304" pitchFamily="18" charset="0"/>
                        <a:ea typeface="Helvetica"/>
                        <a:cs typeface="Times New Roman" panose="02020603050405020304" pitchFamily="18" charset="0"/>
                      </a:endParaRPr>
                    </a:p>
                  </a:txBody>
                  <a:tcPr marL="33674" marR="33674" marT="35233" marB="35233"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@</a:t>
                      </a:r>
                      <a:r>
                        <a:rPr lang="en-US" sz="1200" b="1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isupi, </a:t>
                      </a:r>
                      <a:r>
                        <a:rPr lang="en-US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@chsrjk</a:t>
                      </a:r>
                      <a:endParaRPr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3674" marR="33674" marT="35233" marB="35233"/>
                </a:tc>
                <a:tc>
                  <a:txBody>
                    <a:bodyPr/>
                    <a:lstStyle/>
                    <a:p>
                      <a:r>
                        <a:rPr lang="ru-RU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Фронтенд, безопасность, </a:t>
                      </a:r>
                      <a:r>
                        <a:rPr lang="en-US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SEO</a:t>
                      </a:r>
                      <a:endParaRPr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3674" marR="33674" marT="35233" marB="35233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4CED641-1E8C-E1EF-0103-AF2FDB6517F3}"/>
              </a:ext>
            </a:extLst>
          </p:cNvPr>
          <p:cNvSpPr>
            <a:spLocks noGrp="1"/>
          </p:cNvSpPr>
          <p:nvPr/>
        </p:nvSpPr>
        <p:spPr>
          <a:xfrm>
            <a:off x="532658" y="3004629"/>
            <a:ext cx="10742072" cy="317761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400" b="1" dirty="0">
                <a:latin typeface="Times New Roman"/>
                <a:ea typeface="+mn-lt"/>
                <a:cs typeface="+mn-lt"/>
              </a:rPr>
              <a:t>Решаемые задачи</a:t>
            </a:r>
            <a:r>
              <a:rPr lang="en-US" sz="1400" b="1" dirty="0">
                <a:latin typeface="Times New Roman"/>
                <a:ea typeface="+mn-lt"/>
                <a:cs typeface="+mn-lt"/>
              </a:rPr>
              <a:t>:</a:t>
            </a:r>
            <a:endParaRPr lang="ru-RU" sz="1400" b="1" dirty="0">
              <a:latin typeface="Times New Roman"/>
              <a:ea typeface="+mn-lt"/>
              <a:cs typeface="+mn-lt"/>
            </a:endParaRPr>
          </a:p>
          <a:p>
            <a:pPr marL="742950" lvl="1" indent="-285750" algn="l">
              <a:buFont typeface="Arial"/>
              <a:buChar char="•"/>
            </a:pPr>
            <a:r>
              <a:rPr lang="ru-RU" sz="1400" dirty="0" err="1">
                <a:latin typeface="Times New Roman"/>
                <a:ea typeface="+mn-lt"/>
                <a:cs typeface="+mn-lt"/>
              </a:rPr>
              <a:t>Frontend</a:t>
            </a:r>
            <a:r>
              <a:rPr lang="ru-RU" sz="1400" dirty="0">
                <a:latin typeface="Times New Roman"/>
                <a:ea typeface="+mn-lt"/>
                <a:cs typeface="+mn-lt"/>
              </a:rPr>
              <a:t>-разработчики (2): тяжёлый блок визуального редактирования данных и широкий спектр функционала (настройки генерации, интеграции, визуальные редакторы БД), для обеспечения высокого качества и скорости разработки в условиях сложного UI/UX необходима работа двух фронтенд-разработчиков</a:t>
            </a:r>
            <a:r>
              <a:rPr lang="en-US" sz="1400" dirty="0">
                <a:latin typeface="Times New Roman"/>
                <a:ea typeface="+mn-lt"/>
                <a:cs typeface="+mn-lt"/>
              </a:rPr>
              <a:t>;</a:t>
            </a:r>
            <a:endParaRPr lang="ru-RU" sz="1400" dirty="0">
              <a:latin typeface="Times New Roman"/>
              <a:ea typeface="+mn-lt"/>
              <a:cs typeface="+mn-lt"/>
            </a:endParaRPr>
          </a:p>
          <a:p>
            <a:pPr marL="742950" lvl="1" indent="-285750" algn="l">
              <a:buFont typeface="Arial"/>
              <a:buChar char="•"/>
            </a:pPr>
            <a:r>
              <a:rPr lang="ru-RU" sz="1400" dirty="0" err="1">
                <a:latin typeface="Times New Roman"/>
                <a:ea typeface="+mn-lt"/>
                <a:cs typeface="+mn-lt"/>
              </a:rPr>
              <a:t>Backend</a:t>
            </a:r>
            <a:r>
              <a:rPr lang="ru-RU" sz="1400" dirty="0">
                <a:latin typeface="Times New Roman"/>
                <a:ea typeface="+mn-lt"/>
                <a:cs typeface="+mn-lt"/>
              </a:rPr>
              <a:t>-разработчики (2): реализация </a:t>
            </a:r>
            <a:r>
              <a:rPr lang="ru-RU" sz="1400" dirty="0" err="1">
                <a:latin typeface="Times New Roman"/>
                <a:ea typeface="+mn-lt"/>
                <a:cs typeface="+mn-lt"/>
              </a:rPr>
              <a:t>микроссервисной</a:t>
            </a:r>
            <a:r>
              <a:rPr lang="ru-RU" sz="1400" dirty="0">
                <a:latin typeface="Times New Roman"/>
                <a:ea typeface="+mn-lt"/>
                <a:cs typeface="+mn-lt"/>
              </a:rPr>
              <a:t> логики на разных языках программирования, интеграция с AI API, работа с </a:t>
            </a:r>
            <a:r>
              <a:rPr lang="ru-RU" sz="1400" dirty="0" err="1">
                <a:latin typeface="Times New Roman"/>
                <a:ea typeface="+mn-lt"/>
                <a:cs typeface="+mn-lt"/>
              </a:rPr>
              <a:t>Kafka</a:t>
            </a:r>
            <a:r>
              <a:rPr lang="ru-RU" sz="1400" dirty="0">
                <a:latin typeface="Times New Roman"/>
                <a:ea typeface="+mn-lt"/>
                <a:cs typeface="+mn-lt"/>
              </a:rPr>
              <a:t>/</a:t>
            </a:r>
            <a:r>
              <a:rPr lang="ru-RU" sz="1400" dirty="0" err="1">
                <a:latin typeface="Times New Roman"/>
                <a:ea typeface="+mn-lt"/>
                <a:cs typeface="+mn-lt"/>
              </a:rPr>
              <a:t>gRPC</a:t>
            </a:r>
            <a:r>
              <a:rPr lang="ru-RU" sz="1400" dirty="0">
                <a:latin typeface="Times New Roman"/>
                <a:ea typeface="+mn-lt"/>
                <a:cs typeface="+mn-lt"/>
              </a:rPr>
              <a:t>, обеспечение безопасности и масштабируемости, написание агента</a:t>
            </a:r>
            <a:r>
              <a:rPr lang="en-US" sz="1400" dirty="0">
                <a:latin typeface="Times New Roman"/>
                <a:ea typeface="+mn-lt"/>
                <a:cs typeface="+mn-lt"/>
              </a:rPr>
              <a:t>; </a:t>
            </a:r>
            <a:r>
              <a:rPr lang="ru-RU" sz="1400" dirty="0">
                <a:latin typeface="Times New Roman"/>
                <a:ea typeface="+mn-lt"/>
                <a:cs typeface="+mn-lt"/>
              </a:rPr>
              <a:t>два специалиста позволят параллельно вести разработку ядра системы и модулей интеграций, сохраняя высокую производительность команды</a:t>
            </a:r>
            <a:r>
              <a:rPr lang="en-US" sz="1400" dirty="0">
                <a:latin typeface="Times New Roman"/>
                <a:ea typeface="+mn-lt"/>
                <a:cs typeface="+mn-lt"/>
              </a:rPr>
              <a:t>;</a:t>
            </a:r>
            <a:endParaRPr lang="ru-RU" sz="1400" dirty="0">
              <a:latin typeface="Times New Roman"/>
              <a:ea typeface="+mn-lt"/>
              <a:cs typeface="+mn-lt"/>
            </a:endParaRPr>
          </a:p>
          <a:p>
            <a:pPr marL="742950" lvl="1" indent="-285750" algn="l">
              <a:buFont typeface="Arial"/>
              <a:buChar char="•"/>
            </a:pPr>
            <a:r>
              <a:rPr lang="ru-RU" sz="1400" dirty="0" err="1">
                <a:latin typeface="Times New Roman"/>
                <a:ea typeface="+mn-lt"/>
                <a:cs typeface="+mn-lt"/>
              </a:rPr>
              <a:t>DevOps</a:t>
            </a:r>
            <a:r>
              <a:rPr lang="ru-RU" sz="1400" dirty="0">
                <a:latin typeface="Times New Roman"/>
                <a:ea typeface="+mn-lt"/>
                <a:cs typeface="+mn-lt"/>
              </a:rPr>
              <a:t> / инфраструктура (1): настройка CI/CD, мониторинга, контейнеризации и </a:t>
            </a:r>
            <a:r>
              <a:rPr lang="ru-RU" sz="1400" dirty="0" err="1">
                <a:latin typeface="Times New Roman"/>
                <a:ea typeface="+mn-lt"/>
                <a:cs typeface="+mn-lt"/>
              </a:rPr>
              <a:t>оркестрации</a:t>
            </a:r>
            <a:r>
              <a:rPr lang="ru-RU" sz="1400" dirty="0">
                <a:latin typeface="Times New Roman"/>
                <a:ea typeface="+mn-lt"/>
                <a:cs typeface="+mn-lt"/>
              </a:rPr>
              <a:t> (</a:t>
            </a:r>
            <a:r>
              <a:rPr lang="ru-RU" sz="1400" dirty="0" err="1">
                <a:latin typeface="Times New Roman"/>
                <a:ea typeface="+mn-lt"/>
                <a:cs typeface="+mn-lt"/>
              </a:rPr>
              <a:t>Docker</a:t>
            </a:r>
            <a:r>
              <a:rPr lang="ru-RU" sz="1400" dirty="0">
                <a:latin typeface="Times New Roman"/>
                <a:ea typeface="+mn-lt"/>
                <a:cs typeface="+mn-lt"/>
              </a:rPr>
              <a:t>, </a:t>
            </a:r>
            <a:r>
              <a:rPr lang="ru-RU" sz="1400" dirty="0" err="1">
                <a:latin typeface="Times New Roman"/>
                <a:ea typeface="+mn-lt"/>
                <a:cs typeface="+mn-lt"/>
              </a:rPr>
              <a:t>Kubernetes</a:t>
            </a:r>
            <a:r>
              <a:rPr lang="ru-RU" sz="1400" dirty="0">
                <a:latin typeface="Times New Roman"/>
                <a:ea typeface="+mn-lt"/>
                <a:cs typeface="+mn-lt"/>
              </a:rPr>
              <a:t>, </a:t>
            </a:r>
            <a:r>
              <a:rPr lang="ru-RU" sz="1400" dirty="0" err="1">
                <a:latin typeface="Times New Roman"/>
                <a:ea typeface="+mn-lt"/>
                <a:cs typeface="+mn-lt"/>
              </a:rPr>
              <a:t>Prometheus</a:t>
            </a:r>
            <a:r>
              <a:rPr lang="ru-RU" sz="1400" dirty="0">
                <a:latin typeface="Times New Roman"/>
                <a:ea typeface="+mn-lt"/>
                <a:cs typeface="+mn-lt"/>
              </a:rPr>
              <a:t>, </a:t>
            </a:r>
            <a:r>
              <a:rPr lang="ru-RU" sz="1400" dirty="0" err="1">
                <a:latin typeface="Times New Roman"/>
                <a:ea typeface="+mn-lt"/>
                <a:cs typeface="+mn-lt"/>
              </a:rPr>
              <a:t>Grafana</a:t>
            </a:r>
            <a:r>
              <a:rPr lang="ru-RU" sz="1400" dirty="0">
                <a:latin typeface="Times New Roman"/>
                <a:ea typeface="+mn-lt"/>
                <a:cs typeface="+mn-lt"/>
              </a:rPr>
              <a:t>), а также обеспечение стабильной среды для разработки и продакшена</a:t>
            </a:r>
            <a:r>
              <a:rPr lang="en-US" sz="1400" dirty="0">
                <a:latin typeface="Times New Roman"/>
                <a:ea typeface="+mn-lt"/>
                <a:cs typeface="+mn-lt"/>
              </a:rPr>
              <a:t>;</a:t>
            </a:r>
            <a:endParaRPr lang="ru-RU" sz="1400" dirty="0">
              <a:latin typeface="Times New Roman"/>
              <a:ea typeface="+mn-lt"/>
              <a:cs typeface="+mn-lt"/>
            </a:endParaRPr>
          </a:p>
          <a:p>
            <a:pPr marL="742950" lvl="1" indent="-285750" algn="l">
              <a:buFont typeface="Arial"/>
              <a:buChar char="•"/>
            </a:pPr>
            <a:r>
              <a:rPr lang="ru-RU" sz="1400" dirty="0">
                <a:latin typeface="Times New Roman"/>
                <a:ea typeface="+mn-lt"/>
                <a:cs typeface="+mn-lt"/>
              </a:rPr>
              <a:t>дополнительно (будущее развитие):</a:t>
            </a:r>
          </a:p>
          <a:p>
            <a:pPr marL="1200150" lvl="2" indent="-285750" algn="l">
              <a:buFont typeface="Arial"/>
              <a:buChar char="•"/>
            </a:pPr>
            <a:r>
              <a:rPr lang="ru-RU" sz="1400" dirty="0">
                <a:latin typeface="Times New Roman"/>
                <a:ea typeface="+mn-lt"/>
                <a:cs typeface="+mn-lt"/>
              </a:rPr>
              <a:t>ML-специалисты — для внедрения интеллектуальных алгоритмов генерации данных и персонализации сценариев;</a:t>
            </a:r>
          </a:p>
          <a:p>
            <a:pPr marL="1200150" lvl="2" indent="-285750" algn="l">
              <a:buFont typeface="Arial"/>
              <a:buChar char="•"/>
            </a:pPr>
            <a:r>
              <a:rPr lang="ru-RU" sz="1400" dirty="0">
                <a:latin typeface="Times New Roman"/>
                <a:ea typeface="+mn-lt"/>
                <a:cs typeface="+mn-lt"/>
              </a:rPr>
              <a:t>Мобильные разработчики — для расширения экосистемы и создания мобильного клиента.</a:t>
            </a:r>
            <a:endParaRPr lang="ru-RU" sz="14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40840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36C457B-2280-DE3C-2AD7-D08FCAFDB34D}"/>
              </a:ext>
            </a:extLst>
          </p:cNvPr>
          <p:cNvSpPr>
            <a:spLocks noGrp="1"/>
          </p:cNvSpPr>
          <p:nvPr/>
        </p:nvSpPr>
        <p:spPr>
          <a:xfrm>
            <a:off x="953612" y="1592551"/>
            <a:ext cx="10284776" cy="55628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600" b="1" dirty="0">
                <a:latin typeface="Times New Roman" panose="02020603050405020304" pitchFamily="18" charset="0"/>
                <a:ea typeface="Open Sans Light"/>
                <a:cs typeface="Times New Roman" panose="02020603050405020304" pitchFamily="18" charset="0"/>
              </a:rPr>
              <a:t>Благодарим за внимание, по любым вопросам готовы ответить по запросам через указанные на слайде 16 контакты!</a:t>
            </a:r>
            <a:endParaRPr lang="ru-RU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CEDC5BA-3A4B-419C-FAE9-34DD0733CA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334495" y="-204887"/>
            <a:ext cx="3224109" cy="9462346"/>
          </a:xfrm>
          <a:prstGeom prst="rect">
            <a:avLst/>
          </a:prstGeom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643DD658-DF70-5927-4674-AE7FD159714D}"/>
              </a:ext>
            </a:extLst>
          </p:cNvPr>
          <p:cNvSpPr/>
          <p:nvPr/>
        </p:nvSpPr>
        <p:spPr>
          <a:xfrm>
            <a:off x="1446546" y="2148840"/>
            <a:ext cx="9298908" cy="80922"/>
          </a:xfrm>
          <a:prstGeom prst="rect">
            <a:avLst/>
          </a:prstGeom>
          <a:solidFill>
            <a:srgbClr val="0070C0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587559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42D34E15-4496-266D-5E6A-56CEF412411F}"/>
              </a:ext>
            </a:extLst>
          </p:cNvPr>
          <p:cNvSpPr>
            <a:spLocks noGrp="1"/>
          </p:cNvSpPr>
          <p:nvPr/>
        </p:nvSpPr>
        <p:spPr>
          <a:xfrm>
            <a:off x="403544" y="305203"/>
            <a:ext cx="6601393" cy="5562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600" b="1" dirty="0">
                <a:latin typeface="Times New Roman" panose="02020603050405020304" pitchFamily="18" charset="0"/>
                <a:ea typeface="Open Sans Light"/>
                <a:cs typeface="Times New Roman" panose="02020603050405020304" pitchFamily="18" charset="0"/>
              </a:rPr>
              <a:t>ОБЩЕЕ ОПИСАНИЕ И НАЗНАЧЕНИЕ</a:t>
            </a:r>
            <a:endParaRPr lang="ru-RU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Подзаголовок 2">
            <a:extLst>
              <a:ext uri="{FF2B5EF4-FFF2-40B4-BE49-F238E27FC236}">
                <a16:creationId xmlns:a16="http://schemas.microsoft.com/office/drawing/2014/main" id="{DBD272C7-9BB4-1983-AD76-C331AF857430}"/>
              </a:ext>
            </a:extLst>
          </p:cNvPr>
          <p:cNvSpPr>
            <a:spLocks noGrp="1"/>
          </p:cNvSpPr>
          <p:nvPr/>
        </p:nvSpPr>
        <p:spPr>
          <a:xfrm>
            <a:off x="540128" y="1116237"/>
            <a:ext cx="10742072" cy="414832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800" b="1" dirty="0">
                <a:latin typeface="Times New Roman"/>
                <a:ea typeface="+mn-lt"/>
                <a:cs typeface="+mn-lt"/>
              </a:rPr>
              <a:t>Продукт (Система)</a:t>
            </a:r>
            <a:r>
              <a:rPr lang="ru-RU" sz="1800" dirty="0">
                <a:latin typeface="Times New Roman"/>
                <a:ea typeface="+mn-lt"/>
                <a:cs typeface="+mn-lt"/>
              </a:rPr>
              <a:t> представляет собой веб-сервис для автоматического генератора и наполнения баз данных синтетическими, но реалистичными данными с использованием нейросетевых моделей.</a:t>
            </a:r>
            <a:endParaRPr lang="ru-RU" sz="1800" dirty="0">
              <a:latin typeface="Times New Roman"/>
              <a:cs typeface="Times New Roman"/>
            </a:endParaRPr>
          </a:p>
          <a:p>
            <a:r>
              <a:rPr lang="ru-RU" sz="1800" b="1" dirty="0" err="1">
                <a:latin typeface="Times New Roman"/>
                <a:ea typeface="+mn-lt"/>
                <a:cs typeface="+mn-lt"/>
              </a:rPr>
              <a:t>Fillusion</a:t>
            </a:r>
            <a:r>
              <a:rPr lang="ru-RU" sz="1800" b="1" dirty="0">
                <a:latin typeface="Times New Roman"/>
                <a:ea typeface="+mn-lt"/>
                <a:cs typeface="+mn-lt"/>
              </a:rPr>
              <a:t> предназначен для:</a:t>
            </a:r>
            <a:endParaRPr lang="ru-RU" sz="1800" dirty="0">
              <a:latin typeface="Times New Roman"/>
              <a:cs typeface="Times New Roman"/>
            </a:endParaRPr>
          </a:p>
          <a:p>
            <a:pPr marL="742950" lvl="1" indent="-285750" algn="l">
              <a:buFont typeface="Arial"/>
              <a:buChar char="•"/>
            </a:pPr>
            <a:r>
              <a:rPr lang="ru-RU" sz="1800" dirty="0">
                <a:latin typeface="Times New Roman"/>
                <a:ea typeface="+mn-lt"/>
                <a:cs typeface="+mn-lt"/>
              </a:rPr>
              <a:t>автоматического заполнения баз данных тестовыми, демо- и </a:t>
            </a:r>
            <a:r>
              <a:rPr lang="ru-RU" sz="1800" dirty="0" err="1">
                <a:latin typeface="Times New Roman"/>
                <a:ea typeface="+mn-lt"/>
                <a:cs typeface="+mn-lt"/>
              </a:rPr>
              <a:t>разработческими</a:t>
            </a:r>
            <a:r>
              <a:rPr lang="ru-RU" sz="1800" dirty="0">
                <a:latin typeface="Times New Roman"/>
                <a:ea typeface="+mn-lt"/>
                <a:cs typeface="+mn-lt"/>
              </a:rPr>
              <a:t> данными;</a:t>
            </a:r>
            <a:endParaRPr lang="ru-RU" sz="1800" dirty="0">
              <a:latin typeface="Times New Roman"/>
              <a:cs typeface="Times New Roman"/>
            </a:endParaRPr>
          </a:p>
          <a:p>
            <a:pPr marL="742950" lvl="1" indent="-285750" algn="l">
              <a:buFont typeface="Arial"/>
              <a:buChar char="•"/>
            </a:pPr>
            <a:r>
              <a:rPr lang="ru-RU" sz="1800" dirty="0">
                <a:latin typeface="Times New Roman"/>
                <a:ea typeface="+mn-lt"/>
                <a:cs typeface="+mn-lt"/>
              </a:rPr>
              <a:t>генерации данных с учётом уникальности и SQL-валидности;</a:t>
            </a:r>
            <a:endParaRPr lang="ru-RU" sz="1800" dirty="0">
              <a:latin typeface="Times New Roman"/>
              <a:cs typeface="Times New Roman"/>
            </a:endParaRPr>
          </a:p>
          <a:p>
            <a:pPr marL="742950" lvl="1" indent="-285750" algn="l">
              <a:buFont typeface="Arial"/>
              <a:buChar char="•"/>
            </a:pPr>
            <a:r>
              <a:rPr lang="ru-RU" sz="1800" dirty="0">
                <a:latin typeface="Times New Roman"/>
                <a:ea typeface="+mn-lt"/>
                <a:cs typeface="+mn-lt"/>
              </a:rPr>
              <a:t>поддержки различных форматов вывода: JSON, SQL, прямая запись в БД, БД (</a:t>
            </a:r>
            <a:r>
              <a:rPr lang="ru-RU" sz="1800" dirty="0" err="1">
                <a:latin typeface="Times New Roman"/>
                <a:ea typeface="+mn-lt"/>
                <a:cs typeface="+mn-lt"/>
              </a:rPr>
              <a:t>snapshot</a:t>
            </a:r>
            <a:r>
              <a:rPr lang="ru-RU" sz="1800" dirty="0">
                <a:latin typeface="Times New Roman"/>
                <a:ea typeface="+mn-lt"/>
                <a:cs typeface="+mn-lt"/>
              </a:rPr>
              <a:t>), CSV, ...;</a:t>
            </a:r>
            <a:endParaRPr lang="ru-RU" sz="1800" dirty="0">
              <a:latin typeface="Times New Roman"/>
              <a:cs typeface="Times New Roman"/>
            </a:endParaRPr>
          </a:p>
          <a:p>
            <a:pPr marL="742950" lvl="1" indent="-285750" algn="l">
              <a:buFont typeface="Arial"/>
              <a:buChar char="•"/>
            </a:pPr>
            <a:r>
              <a:rPr lang="ru-RU" sz="1800" dirty="0">
                <a:latin typeface="Times New Roman"/>
                <a:ea typeface="+mn-lt"/>
                <a:cs typeface="+mn-lt"/>
              </a:rPr>
              <a:t>настройки уведомлений о завершении процесса через </a:t>
            </a:r>
            <a:r>
              <a:rPr lang="en-US" sz="1800" dirty="0">
                <a:latin typeface="Times New Roman"/>
                <a:ea typeface="+mn-lt"/>
                <a:cs typeface="+mn-lt"/>
              </a:rPr>
              <a:t>VK </a:t>
            </a:r>
            <a:r>
              <a:rPr lang="ru-RU" sz="1800" dirty="0">
                <a:latin typeface="Times New Roman"/>
                <a:ea typeface="+mn-lt"/>
                <a:cs typeface="+mn-lt"/>
              </a:rPr>
              <a:t>мессенджер, </a:t>
            </a:r>
            <a:r>
              <a:rPr lang="ru-RU" sz="1800" dirty="0" err="1">
                <a:latin typeface="Times New Roman"/>
                <a:ea typeface="+mn-lt"/>
                <a:cs typeface="+mn-lt"/>
              </a:rPr>
              <a:t>email</a:t>
            </a:r>
            <a:r>
              <a:rPr lang="ru-RU" sz="1800" dirty="0">
                <a:latin typeface="Times New Roman"/>
                <a:ea typeface="+mn-lt"/>
                <a:cs typeface="+mn-lt"/>
              </a:rPr>
              <a:t>, или Telegram;</a:t>
            </a:r>
            <a:endParaRPr lang="ru-RU" sz="1800" dirty="0">
              <a:latin typeface="Times New Roman"/>
              <a:cs typeface="Times New Roman"/>
            </a:endParaRPr>
          </a:p>
          <a:p>
            <a:pPr marL="742950" lvl="1" indent="-285750" algn="l">
              <a:buFont typeface="Arial"/>
              <a:buChar char="•"/>
            </a:pPr>
            <a:r>
              <a:rPr lang="ru-RU" sz="1800" dirty="0">
                <a:latin typeface="Times New Roman"/>
                <a:ea typeface="+mn-lt"/>
                <a:cs typeface="+mn-lt"/>
              </a:rPr>
              <a:t>интеграции с внешними AI API для расширяемой генерации данных;</a:t>
            </a:r>
            <a:endParaRPr lang="ru-RU" dirty="0">
              <a:latin typeface="Times New Roman"/>
              <a:cs typeface="Times New Roman"/>
            </a:endParaRPr>
          </a:p>
          <a:p>
            <a:pPr marL="742950" lvl="1" indent="-285750" algn="l">
              <a:buFont typeface="Arial"/>
              <a:buChar char="•"/>
            </a:pPr>
            <a:r>
              <a:rPr lang="ru-RU" sz="1800" dirty="0">
                <a:latin typeface="Times New Roman"/>
                <a:ea typeface="+mn-lt"/>
                <a:cs typeface="+mn-lt"/>
              </a:rPr>
              <a:t>создания новых баз данных и их редактирования через визуальный редактор;</a:t>
            </a:r>
            <a:endParaRPr lang="ru-RU" sz="1800" dirty="0">
              <a:latin typeface="Times New Roman"/>
              <a:cs typeface="Times New Roman"/>
            </a:endParaRPr>
          </a:p>
          <a:p>
            <a:pPr marL="742950" lvl="1" indent="-285750" algn="l">
              <a:buFont typeface="Arial"/>
              <a:buChar char="•"/>
            </a:pPr>
            <a:r>
              <a:rPr lang="ru-RU" sz="1800" dirty="0">
                <a:latin typeface="Times New Roman"/>
                <a:ea typeface="+mn-lt"/>
                <a:cs typeface="+mn-lt"/>
              </a:rPr>
              <a:t>совместной работы команд при подготовке данных.</a:t>
            </a:r>
            <a:endParaRPr lang="ru-RU" dirty="0">
              <a:latin typeface="Times New Roman"/>
            </a:endParaRPr>
          </a:p>
          <a:p>
            <a:endParaRPr lang="ru-RU" sz="1800" dirty="0">
              <a:latin typeface="Times New Roman"/>
              <a:cs typeface="Times New Roman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ED8BAD-BE74-9CA2-E59B-ADB535A66BFF}"/>
              </a:ext>
            </a:extLst>
          </p:cNvPr>
          <p:cNvSpPr txBox="1"/>
          <p:nvPr/>
        </p:nvSpPr>
        <p:spPr>
          <a:xfrm>
            <a:off x="10058401" y="303362"/>
            <a:ext cx="264255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3600" err="1">
                <a:latin typeface="Times New Roman"/>
                <a:cs typeface="Times New Roman"/>
              </a:rPr>
              <a:t>Fillusion</a:t>
            </a:r>
            <a:r>
              <a:rPr lang="ru-RU" sz="3600" dirty="0">
                <a:latin typeface="Times New Roman"/>
                <a:cs typeface="Times New Roman"/>
              </a:rPr>
              <a:t>​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D8220B84-9075-FB4F-3034-42519662430C}"/>
              </a:ext>
            </a:extLst>
          </p:cNvPr>
          <p:cNvSpPr/>
          <p:nvPr/>
        </p:nvSpPr>
        <p:spPr>
          <a:xfrm>
            <a:off x="403985" y="869446"/>
            <a:ext cx="9298908" cy="80922"/>
          </a:xfrm>
          <a:prstGeom prst="rect">
            <a:avLst/>
          </a:prstGeom>
          <a:solidFill>
            <a:srgbClr val="0070C0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79F00655-F2C4-DE00-0F77-05CFFDB3E9C7}"/>
              </a:ext>
            </a:extLst>
          </p:cNvPr>
          <p:cNvSpPr/>
          <p:nvPr/>
        </p:nvSpPr>
        <p:spPr>
          <a:xfrm>
            <a:off x="499203" y="1076001"/>
            <a:ext cx="11182624" cy="5311355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Блок-схема: узел 2">
            <a:extLst>
              <a:ext uri="{FF2B5EF4-FFF2-40B4-BE49-F238E27FC236}">
                <a16:creationId xmlns:a16="http://schemas.microsoft.com/office/drawing/2014/main" id="{1610E263-16D7-FC2E-C7B8-FAA30727CB13}"/>
              </a:ext>
            </a:extLst>
          </p:cNvPr>
          <p:cNvSpPr/>
          <p:nvPr/>
        </p:nvSpPr>
        <p:spPr>
          <a:xfrm>
            <a:off x="151578" y="6060181"/>
            <a:ext cx="695249" cy="654351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2</a:t>
            </a:r>
            <a:endParaRPr lang="ru-RU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52832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338DDB-5A84-7CE2-CD11-1C7CAB3D6A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87CC286B-2AB8-7343-AA90-823DD4126BC7}"/>
              </a:ext>
            </a:extLst>
          </p:cNvPr>
          <p:cNvSpPr>
            <a:spLocks noGrp="1"/>
          </p:cNvSpPr>
          <p:nvPr/>
        </p:nvSpPr>
        <p:spPr>
          <a:xfrm>
            <a:off x="403544" y="305203"/>
            <a:ext cx="6959069" cy="55628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600" b="1" dirty="0">
                <a:latin typeface="Times New Roman" panose="02020603050405020304" pitchFamily="18" charset="0"/>
                <a:ea typeface="Open Sans Light"/>
                <a:cs typeface="Times New Roman" panose="02020603050405020304" pitchFamily="18" charset="0"/>
              </a:rPr>
              <a:t>ПОЛЬЗОВАТЕЛИ И РЕШАЕМЫЕ ЗАДАЧИ</a:t>
            </a:r>
            <a:endParaRPr lang="ru-RU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091D6B-13C6-ACF2-0103-F5F80AD74654}"/>
              </a:ext>
            </a:extLst>
          </p:cNvPr>
          <p:cNvSpPr txBox="1"/>
          <p:nvPr/>
        </p:nvSpPr>
        <p:spPr>
          <a:xfrm>
            <a:off x="10058401" y="303362"/>
            <a:ext cx="264255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3600" err="1">
                <a:latin typeface="Times New Roman"/>
                <a:cs typeface="Times New Roman"/>
              </a:rPr>
              <a:t>Fillusion</a:t>
            </a:r>
            <a:r>
              <a:rPr lang="ru-RU" sz="3600" dirty="0">
                <a:latin typeface="Times New Roman"/>
                <a:cs typeface="Times New Roman"/>
              </a:rPr>
              <a:t>​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3960B31C-1B84-2983-77AB-D09265F08898}"/>
              </a:ext>
            </a:extLst>
          </p:cNvPr>
          <p:cNvSpPr/>
          <p:nvPr/>
        </p:nvSpPr>
        <p:spPr>
          <a:xfrm>
            <a:off x="403985" y="869446"/>
            <a:ext cx="9298908" cy="80922"/>
          </a:xfrm>
          <a:prstGeom prst="rect">
            <a:avLst/>
          </a:prstGeom>
          <a:solidFill>
            <a:srgbClr val="0070C0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aphicFrame>
        <p:nvGraphicFramePr>
          <p:cNvPr id="2" name="Таблица 1">
            <a:extLst>
              <a:ext uri="{FF2B5EF4-FFF2-40B4-BE49-F238E27FC236}">
                <a16:creationId xmlns:a16="http://schemas.microsoft.com/office/drawing/2014/main" id="{DFB20081-F50C-7AF6-8AD3-2A35A36818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0652201"/>
              </p:ext>
            </p:extLst>
          </p:nvPr>
        </p:nvGraphicFramePr>
        <p:xfrm>
          <a:off x="632691" y="1197182"/>
          <a:ext cx="10922001" cy="4824310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3640667">
                  <a:extLst>
                    <a:ext uri="{9D8B030D-6E8A-4147-A177-3AD203B41FA5}">
                      <a16:colId xmlns:a16="http://schemas.microsoft.com/office/drawing/2014/main" val="4034945452"/>
                    </a:ext>
                  </a:extLst>
                </a:gridCol>
                <a:gridCol w="3640667">
                  <a:extLst>
                    <a:ext uri="{9D8B030D-6E8A-4147-A177-3AD203B41FA5}">
                      <a16:colId xmlns:a16="http://schemas.microsoft.com/office/drawing/2014/main" val="637352779"/>
                    </a:ext>
                  </a:extLst>
                </a:gridCol>
                <a:gridCol w="3640667">
                  <a:extLst>
                    <a:ext uri="{9D8B030D-6E8A-4147-A177-3AD203B41FA5}">
                      <a16:colId xmlns:a16="http://schemas.microsoft.com/office/drawing/2014/main" val="1159187722"/>
                    </a:ext>
                  </a:extLst>
                </a:gridCol>
              </a:tblGrid>
              <a:tr h="1139617"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Разработчики / 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QA </a:t>
                      </a:r>
                      <a:r>
                        <a:rPr lang="ru-RU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инженеры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CCED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DevOps / </a:t>
                      </a:r>
                      <a:r>
                        <a:rPr lang="ru-RU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аналитики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CCED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Продакт-менеджеры / </a:t>
                      </a:r>
                      <a:r>
                        <a:rPr lang="ru-RU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пресейл</a:t>
                      </a:r>
                      <a:r>
                        <a:rPr lang="ru-RU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-специалисты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CCED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1120308"/>
                  </a:ext>
                </a:extLst>
              </a:tr>
              <a:tr h="3684693">
                <a:tc>
                  <a:txBody>
                    <a:bodyPr/>
                    <a:lstStyle/>
                    <a:p>
                      <a:r>
                        <a:rPr lang="ru-RU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Быстрое создание реалистичных тестовых данных без обфускации продакшн-данных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Автоматизация наполнения БД для тестовых контуров и демонстраций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Подготовка демо-окружений и быстрый запуск пилотных проектов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3240229"/>
                  </a:ext>
                </a:extLst>
              </a:tr>
            </a:tbl>
          </a:graphicData>
        </a:graphic>
      </p:graphicFrame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ED857E39-A699-0DEA-BCDE-5FECDEF5C4C2}"/>
              </a:ext>
            </a:extLst>
          </p:cNvPr>
          <p:cNvSpPr/>
          <p:nvPr/>
        </p:nvSpPr>
        <p:spPr>
          <a:xfrm>
            <a:off x="499203" y="1076001"/>
            <a:ext cx="11182624" cy="5311355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Блок-схема: узел 4">
            <a:extLst>
              <a:ext uri="{FF2B5EF4-FFF2-40B4-BE49-F238E27FC236}">
                <a16:creationId xmlns:a16="http://schemas.microsoft.com/office/drawing/2014/main" id="{54BA0C5D-6E1D-3243-4080-008790FFA932}"/>
              </a:ext>
            </a:extLst>
          </p:cNvPr>
          <p:cNvSpPr/>
          <p:nvPr/>
        </p:nvSpPr>
        <p:spPr>
          <a:xfrm>
            <a:off x="151578" y="6060181"/>
            <a:ext cx="695249" cy="654351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3</a:t>
            </a:r>
            <a:endParaRPr lang="ru-RU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2408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11E2F2-7DDD-AE17-BC95-99BDC2C1FB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AB9FEC89-279B-7374-9ED9-CF857207C2FD}"/>
              </a:ext>
            </a:extLst>
          </p:cNvPr>
          <p:cNvSpPr>
            <a:spLocks noGrp="1"/>
          </p:cNvSpPr>
          <p:nvPr/>
        </p:nvSpPr>
        <p:spPr>
          <a:xfrm>
            <a:off x="403544" y="305203"/>
            <a:ext cx="6601393" cy="5562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600" b="1" dirty="0">
                <a:latin typeface="Times New Roman" panose="02020603050405020304" pitchFamily="18" charset="0"/>
                <a:ea typeface="Open Sans Light"/>
                <a:cs typeface="Times New Roman" panose="02020603050405020304" pitchFamily="18" charset="0"/>
              </a:rPr>
              <a:t>ТРЕНДЫ</a:t>
            </a:r>
            <a:endParaRPr lang="ru-RU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Подзаголовок 2">
            <a:extLst>
              <a:ext uri="{FF2B5EF4-FFF2-40B4-BE49-F238E27FC236}">
                <a16:creationId xmlns:a16="http://schemas.microsoft.com/office/drawing/2014/main" id="{4B27514A-530A-A559-1C63-77F62242E468}"/>
              </a:ext>
            </a:extLst>
          </p:cNvPr>
          <p:cNvSpPr>
            <a:spLocks noGrp="1"/>
          </p:cNvSpPr>
          <p:nvPr/>
        </p:nvSpPr>
        <p:spPr>
          <a:xfrm>
            <a:off x="540128" y="1116237"/>
            <a:ext cx="10742072" cy="414832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800" b="1" dirty="0">
                <a:latin typeface="Times New Roman"/>
                <a:ea typeface="+mn-lt"/>
                <a:cs typeface="+mn-lt"/>
              </a:rPr>
              <a:t>На российском рынке наблюдаются следующие тренды:</a:t>
            </a:r>
            <a:endParaRPr lang="ru-RU" sz="1800" dirty="0">
              <a:latin typeface="Times New Roman"/>
              <a:cs typeface="Times New Roman"/>
            </a:endParaRPr>
          </a:p>
          <a:p>
            <a:pPr marL="742950" lvl="1" indent="-285750" algn="l">
              <a:buFont typeface="Arial"/>
              <a:buChar char="•"/>
            </a:pPr>
            <a:r>
              <a:rPr lang="ru-RU" sz="1800" dirty="0">
                <a:latin typeface="Times New Roman"/>
                <a:ea typeface="+mn-lt"/>
                <a:cs typeface="+mn-lt"/>
              </a:rPr>
              <a:t>рост спроса на </a:t>
            </a:r>
            <a:r>
              <a:rPr lang="ru-RU" sz="1800" dirty="0" err="1">
                <a:latin typeface="Times New Roman"/>
                <a:ea typeface="+mn-lt"/>
                <a:cs typeface="+mn-lt"/>
              </a:rPr>
              <a:t>synthetic</a:t>
            </a:r>
            <a:r>
              <a:rPr lang="ru-RU" sz="1800" dirty="0">
                <a:latin typeface="Times New Roman"/>
                <a:ea typeface="+mn-lt"/>
                <a:cs typeface="+mn-lt"/>
              </a:rPr>
              <a:t> </a:t>
            </a:r>
            <a:r>
              <a:rPr lang="ru-RU" sz="1800" dirty="0" err="1">
                <a:latin typeface="Times New Roman"/>
                <a:ea typeface="+mn-lt"/>
                <a:cs typeface="+mn-lt"/>
              </a:rPr>
              <a:t>data</a:t>
            </a:r>
            <a:r>
              <a:rPr lang="ru-RU" sz="1800" dirty="0">
                <a:latin typeface="Times New Roman"/>
                <a:ea typeface="+mn-lt"/>
                <a:cs typeface="+mn-lt"/>
              </a:rPr>
              <a:t> для ML, тестирования и демонстраций</a:t>
            </a:r>
            <a:r>
              <a:rPr lang="en-US" sz="1800" dirty="0">
                <a:latin typeface="Times New Roman"/>
                <a:ea typeface="+mn-lt"/>
                <a:cs typeface="+mn-lt"/>
              </a:rPr>
              <a:t>;</a:t>
            </a:r>
            <a:endParaRPr lang="ru-RU" sz="1800" dirty="0">
              <a:latin typeface="Times New Roman"/>
              <a:ea typeface="+mn-lt"/>
              <a:cs typeface="+mn-lt"/>
            </a:endParaRPr>
          </a:p>
          <a:p>
            <a:pPr marL="742950" lvl="1" indent="-285750" algn="l">
              <a:buFont typeface="Arial"/>
              <a:buChar char="•"/>
            </a:pPr>
            <a:r>
              <a:rPr lang="ru-RU" sz="1800" dirty="0">
                <a:latin typeface="Times New Roman"/>
                <a:ea typeface="+mn-lt"/>
                <a:cs typeface="+mn-lt"/>
              </a:rPr>
              <a:t>ужесточение требований по безопасности данных (ФЗ-152, GDPR при трансграничных операциях);</a:t>
            </a:r>
          </a:p>
          <a:p>
            <a:pPr marL="742950" lvl="1" indent="-285750" algn="l">
              <a:buFont typeface="Arial"/>
              <a:buChar char="•"/>
            </a:pPr>
            <a:r>
              <a:rPr lang="ru-RU" sz="1800" dirty="0">
                <a:latin typeface="Times New Roman"/>
                <a:ea typeface="+mn-lt"/>
                <a:cs typeface="+mn-lt"/>
              </a:rPr>
              <a:t>популярность AI-сервисов и интеграции их в </a:t>
            </a:r>
            <a:r>
              <a:rPr lang="ru-RU" sz="1800" dirty="0" err="1">
                <a:latin typeface="Times New Roman"/>
                <a:ea typeface="+mn-lt"/>
                <a:cs typeface="+mn-lt"/>
              </a:rPr>
              <a:t>developer</a:t>
            </a:r>
            <a:r>
              <a:rPr lang="ru-RU" sz="1800" dirty="0">
                <a:latin typeface="Times New Roman"/>
                <a:ea typeface="+mn-lt"/>
                <a:cs typeface="+mn-lt"/>
              </a:rPr>
              <a:t> </a:t>
            </a:r>
            <a:r>
              <a:rPr lang="ru-RU" sz="1800" dirty="0" err="1">
                <a:latin typeface="Times New Roman"/>
                <a:ea typeface="+mn-lt"/>
                <a:cs typeface="+mn-lt"/>
              </a:rPr>
              <a:t>tools</a:t>
            </a:r>
            <a:r>
              <a:rPr lang="en-US" sz="1800" dirty="0">
                <a:latin typeface="Times New Roman"/>
                <a:ea typeface="+mn-lt"/>
                <a:cs typeface="+mn-lt"/>
              </a:rPr>
              <a:t>;</a:t>
            </a:r>
            <a:endParaRPr lang="ru-RU" sz="1800" dirty="0">
              <a:latin typeface="Times New Roman"/>
              <a:ea typeface="+mn-lt"/>
              <a:cs typeface="+mn-lt"/>
            </a:endParaRPr>
          </a:p>
          <a:p>
            <a:pPr marL="742950" lvl="1" indent="-285750" algn="l">
              <a:buFont typeface="Arial"/>
              <a:buChar char="•"/>
            </a:pPr>
            <a:r>
              <a:rPr lang="ru-RU" sz="1800" dirty="0">
                <a:latin typeface="Times New Roman"/>
                <a:ea typeface="+mn-lt"/>
                <a:cs typeface="+mn-lt"/>
              </a:rPr>
              <a:t>спрос на </a:t>
            </a:r>
            <a:r>
              <a:rPr lang="ru-RU" sz="1800" dirty="0" err="1">
                <a:latin typeface="Times New Roman"/>
                <a:ea typeface="+mn-lt"/>
                <a:cs typeface="+mn-lt"/>
              </a:rPr>
              <a:t>no-code</a:t>
            </a:r>
            <a:r>
              <a:rPr lang="ru-RU" sz="1800" dirty="0">
                <a:latin typeface="Times New Roman"/>
                <a:ea typeface="+mn-lt"/>
                <a:cs typeface="+mn-lt"/>
              </a:rPr>
              <a:t> / </a:t>
            </a:r>
            <a:r>
              <a:rPr lang="ru-RU" sz="1800" dirty="0" err="1">
                <a:latin typeface="Times New Roman"/>
                <a:ea typeface="+mn-lt"/>
                <a:cs typeface="+mn-lt"/>
              </a:rPr>
              <a:t>low-code</a:t>
            </a:r>
            <a:r>
              <a:rPr lang="ru-RU" sz="1800" dirty="0">
                <a:latin typeface="Times New Roman"/>
                <a:ea typeface="+mn-lt"/>
                <a:cs typeface="+mn-lt"/>
              </a:rPr>
              <a:t> инструменты для работы с БД</a:t>
            </a:r>
            <a:r>
              <a:rPr lang="en-US" sz="1800" dirty="0">
                <a:latin typeface="Times New Roman"/>
                <a:ea typeface="+mn-lt"/>
                <a:cs typeface="+mn-lt"/>
              </a:rPr>
              <a:t>;</a:t>
            </a:r>
            <a:endParaRPr lang="ru-RU" sz="1800" dirty="0">
              <a:latin typeface="Times New Roman"/>
              <a:ea typeface="+mn-lt"/>
              <a:cs typeface="+mn-lt"/>
            </a:endParaRPr>
          </a:p>
          <a:p>
            <a:pPr marL="742950" lvl="1" indent="-285750" algn="l">
              <a:buFont typeface="Arial"/>
              <a:buChar char="•"/>
            </a:pPr>
            <a:r>
              <a:rPr lang="ru-RU" sz="1800" dirty="0">
                <a:latin typeface="Times New Roman"/>
                <a:ea typeface="+mn-lt"/>
                <a:cs typeface="+mn-lt"/>
              </a:rPr>
              <a:t>развитие рынка </a:t>
            </a:r>
            <a:r>
              <a:rPr lang="ru-RU" sz="1800" dirty="0" err="1">
                <a:latin typeface="Times New Roman"/>
                <a:ea typeface="+mn-lt"/>
                <a:cs typeface="+mn-lt"/>
              </a:rPr>
              <a:t>collaboration</a:t>
            </a:r>
            <a:r>
              <a:rPr lang="ru-RU" sz="1800" dirty="0">
                <a:latin typeface="Times New Roman"/>
                <a:ea typeface="+mn-lt"/>
                <a:cs typeface="+mn-lt"/>
              </a:rPr>
              <a:t>-платформ (совместная работа команд)</a:t>
            </a:r>
            <a:r>
              <a:rPr lang="en-US" sz="1800" dirty="0">
                <a:latin typeface="Times New Roman"/>
                <a:ea typeface="+mn-lt"/>
                <a:cs typeface="+mn-lt"/>
              </a:rPr>
              <a:t>;</a:t>
            </a:r>
          </a:p>
          <a:p>
            <a:pPr marL="742950" lvl="1" indent="-285750" algn="l">
              <a:buFont typeface="Arial"/>
              <a:buChar char="•"/>
            </a:pPr>
            <a:r>
              <a:rPr lang="ru-RU" sz="1800" dirty="0">
                <a:latin typeface="Times New Roman"/>
                <a:cs typeface="Times New Roman"/>
              </a:rPr>
              <a:t>рост числа российских AI-платформ и API (замещающих зарубежные).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0FB3E9-9023-D2D7-B8F9-BF375B9997A8}"/>
              </a:ext>
            </a:extLst>
          </p:cNvPr>
          <p:cNvSpPr txBox="1"/>
          <p:nvPr/>
        </p:nvSpPr>
        <p:spPr>
          <a:xfrm>
            <a:off x="10058401" y="303362"/>
            <a:ext cx="264255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3600" err="1">
                <a:latin typeface="Times New Roman"/>
                <a:cs typeface="Times New Roman"/>
              </a:rPr>
              <a:t>Fillusion</a:t>
            </a:r>
            <a:r>
              <a:rPr lang="ru-RU" sz="3600" dirty="0">
                <a:latin typeface="Times New Roman"/>
                <a:cs typeface="Times New Roman"/>
              </a:rPr>
              <a:t>​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1B47D1EE-3F1A-FA6A-6A52-A4D167D3243D}"/>
              </a:ext>
            </a:extLst>
          </p:cNvPr>
          <p:cNvSpPr/>
          <p:nvPr/>
        </p:nvSpPr>
        <p:spPr>
          <a:xfrm>
            <a:off x="403985" y="869446"/>
            <a:ext cx="9298908" cy="80922"/>
          </a:xfrm>
          <a:prstGeom prst="rect">
            <a:avLst/>
          </a:prstGeom>
          <a:solidFill>
            <a:srgbClr val="0070C0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0CE50328-E7DB-E36D-8E7F-561142950A96}"/>
              </a:ext>
            </a:extLst>
          </p:cNvPr>
          <p:cNvSpPr/>
          <p:nvPr/>
        </p:nvSpPr>
        <p:spPr>
          <a:xfrm>
            <a:off x="499203" y="1076001"/>
            <a:ext cx="11182624" cy="5311355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Блок-схема: узел 2">
            <a:extLst>
              <a:ext uri="{FF2B5EF4-FFF2-40B4-BE49-F238E27FC236}">
                <a16:creationId xmlns:a16="http://schemas.microsoft.com/office/drawing/2014/main" id="{5D39CAD9-7A7A-D729-A9A8-A97E13205D4D}"/>
              </a:ext>
            </a:extLst>
          </p:cNvPr>
          <p:cNvSpPr/>
          <p:nvPr/>
        </p:nvSpPr>
        <p:spPr>
          <a:xfrm>
            <a:off x="151578" y="6060181"/>
            <a:ext cx="695249" cy="654351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4</a:t>
            </a:r>
            <a:endParaRPr lang="ru-RU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80955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9B9997-1561-B975-1684-A439CB0F31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45321908-C059-1E6A-FCE8-5CFBAA4689D6}"/>
              </a:ext>
            </a:extLst>
          </p:cNvPr>
          <p:cNvSpPr>
            <a:spLocks noGrp="1"/>
          </p:cNvSpPr>
          <p:nvPr/>
        </p:nvSpPr>
        <p:spPr>
          <a:xfrm>
            <a:off x="403544" y="305203"/>
            <a:ext cx="6601393" cy="5562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600" b="1" dirty="0">
                <a:latin typeface="Times New Roman" panose="02020603050405020304" pitchFamily="18" charset="0"/>
                <a:ea typeface="Open Sans Light"/>
                <a:cs typeface="Times New Roman" panose="02020603050405020304" pitchFamily="18" charset="0"/>
              </a:rPr>
              <a:t>КОНКУРЕНТЫ</a:t>
            </a:r>
          </a:p>
        </p:txBody>
      </p:sp>
      <p:sp>
        <p:nvSpPr>
          <p:cNvPr id="5" name="Подзаголовок 2">
            <a:extLst>
              <a:ext uri="{FF2B5EF4-FFF2-40B4-BE49-F238E27FC236}">
                <a16:creationId xmlns:a16="http://schemas.microsoft.com/office/drawing/2014/main" id="{E96FD451-86AD-ABE7-7799-C967EF8F6F11}"/>
              </a:ext>
            </a:extLst>
          </p:cNvPr>
          <p:cNvSpPr>
            <a:spLocks noGrp="1"/>
          </p:cNvSpPr>
          <p:nvPr/>
        </p:nvSpPr>
        <p:spPr>
          <a:xfrm>
            <a:off x="540128" y="1116237"/>
            <a:ext cx="10742072" cy="414832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800" b="1" dirty="0">
                <a:latin typeface="Times New Roman"/>
                <a:ea typeface="+mn-lt"/>
                <a:cs typeface="+mn-lt"/>
              </a:rPr>
              <a:t>На российском рынке наблюдаются следующие конкуренты:</a:t>
            </a:r>
            <a:endParaRPr lang="ru-RU" sz="1800" dirty="0">
              <a:latin typeface="Times New Roman"/>
              <a:cs typeface="Times New Roman"/>
            </a:endParaRPr>
          </a:p>
          <a:p>
            <a:pPr marL="742950" lvl="1" indent="-285750" algn="l">
              <a:buFont typeface="Arial"/>
              <a:buChar char="•"/>
            </a:pPr>
            <a:r>
              <a:rPr lang="ru-RU" sz="1800" dirty="0" err="1">
                <a:latin typeface="Times New Roman"/>
                <a:ea typeface="+mn-lt"/>
                <a:cs typeface="+mn-lt"/>
              </a:rPr>
              <a:t>Mockaroo</a:t>
            </a:r>
            <a:r>
              <a:rPr lang="ru-RU" sz="1800" dirty="0">
                <a:latin typeface="Times New Roman"/>
                <a:ea typeface="+mn-lt"/>
                <a:cs typeface="+mn-lt"/>
              </a:rPr>
              <a:t> – </a:t>
            </a:r>
            <a:r>
              <a:rPr lang="en-US" sz="1800" dirty="0">
                <a:latin typeface="Times New Roman"/>
                <a:ea typeface="+mn-lt"/>
                <a:cs typeface="+mn-lt"/>
              </a:rPr>
              <a:t>web</a:t>
            </a:r>
            <a:r>
              <a:rPr lang="ru-RU" sz="1800" dirty="0">
                <a:latin typeface="Times New Roman"/>
                <a:ea typeface="+mn-lt"/>
                <a:cs typeface="+mn-lt"/>
              </a:rPr>
              <a:t>-сервис; преимущество: удобный интерфейс; ограничение: англоязычный, нет глубокой интеграции;</a:t>
            </a:r>
          </a:p>
          <a:p>
            <a:pPr marL="742950" lvl="1" indent="-285750" algn="l">
              <a:buFont typeface="Arial"/>
              <a:buChar char="•"/>
            </a:pPr>
            <a:r>
              <a:rPr lang="ru-RU" sz="1800" dirty="0">
                <a:latin typeface="Times New Roman"/>
                <a:ea typeface="+mn-lt"/>
                <a:cs typeface="+mn-lt"/>
              </a:rPr>
              <a:t>Generatedata.com – генерация таблиц; преимущество: доступность; ограничение: слабая поддержка форматов, отсутствие визуализации</a:t>
            </a:r>
            <a:r>
              <a:rPr lang="en-US" sz="1800" dirty="0">
                <a:latin typeface="Times New Roman"/>
                <a:ea typeface="+mn-lt"/>
                <a:cs typeface="+mn-lt"/>
              </a:rPr>
              <a:t>.</a:t>
            </a:r>
            <a:endParaRPr lang="ru-RU" sz="1800" dirty="0">
              <a:latin typeface="Times New Roman"/>
              <a:ea typeface="+mn-lt"/>
              <a:cs typeface="+mn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AEC8D9-C0B7-1089-03E8-D72EED9E8358}"/>
              </a:ext>
            </a:extLst>
          </p:cNvPr>
          <p:cNvSpPr txBox="1"/>
          <p:nvPr/>
        </p:nvSpPr>
        <p:spPr>
          <a:xfrm>
            <a:off x="10058401" y="303362"/>
            <a:ext cx="264255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3600" err="1">
                <a:latin typeface="Times New Roman"/>
                <a:cs typeface="Times New Roman"/>
              </a:rPr>
              <a:t>Fillusion</a:t>
            </a:r>
            <a:r>
              <a:rPr lang="ru-RU" sz="3600" dirty="0">
                <a:latin typeface="Times New Roman"/>
                <a:cs typeface="Times New Roman"/>
              </a:rPr>
              <a:t>​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F9043AA-CD66-35A1-9AA3-8D94A1A128C9}"/>
              </a:ext>
            </a:extLst>
          </p:cNvPr>
          <p:cNvSpPr/>
          <p:nvPr/>
        </p:nvSpPr>
        <p:spPr>
          <a:xfrm>
            <a:off x="403985" y="869446"/>
            <a:ext cx="9298908" cy="80922"/>
          </a:xfrm>
          <a:prstGeom prst="rect">
            <a:avLst/>
          </a:prstGeom>
          <a:solidFill>
            <a:srgbClr val="0070C0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E2D7AC7F-6A51-4842-3D96-45149A8ABDD0}"/>
              </a:ext>
            </a:extLst>
          </p:cNvPr>
          <p:cNvSpPr/>
          <p:nvPr/>
        </p:nvSpPr>
        <p:spPr>
          <a:xfrm>
            <a:off x="499203" y="1076973"/>
            <a:ext cx="11182624" cy="5311355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Блок-схема: узел 2">
            <a:extLst>
              <a:ext uri="{FF2B5EF4-FFF2-40B4-BE49-F238E27FC236}">
                <a16:creationId xmlns:a16="http://schemas.microsoft.com/office/drawing/2014/main" id="{47913873-3128-D012-3C11-466495AEAC56}"/>
              </a:ext>
            </a:extLst>
          </p:cNvPr>
          <p:cNvSpPr/>
          <p:nvPr/>
        </p:nvSpPr>
        <p:spPr>
          <a:xfrm>
            <a:off x="151578" y="6061153"/>
            <a:ext cx="695249" cy="654351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rgbClr val="0070C0"/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915632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338DDB-5A84-7CE2-CD11-1C7CAB3D6A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87CC286B-2AB8-7343-AA90-823DD4126BC7}"/>
              </a:ext>
            </a:extLst>
          </p:cNvPr>
          <p:cNvSpPr>
            <a:spLocks noGrp="1"/>
          </p:cNvSpPr>
          <p:nvPr/>
        </p:nvSpPr>
        <p:spPr>
          <a:xfrm>
            <a:off x="403544" y="305203"/>
            <a:ext cx="6959069" cy="55628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СРАВНЕНИЕ С КОНКУРЕНТАМИ</a:t>
            </a:r>
            <a:endParaRPr lang="ru-RU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091D6B-13C6-ACF2-0103-F5F80AD74654}"/>
              </a:ext>
            </a:extLst>
          </p:cNvPr>
          <p:cNvSpPr txBox="1"/>
          <p:nvPr/>
        </p:nvSpPr>
        <p:spPr>
          <a:xfrm>
            <a:off x="10058401" y="303362"/>
            <a:ext cx="264255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3600" err="1">
                <a:latin typeface="Times New Roman"/>
                <a:cs typeface="Times New Roman"/>
              </a:rPr>
              <a:t>Fillusion</a:t>
            </a:r>
            <a:r>
              <a:rPr lang="ru-RU" sz="3600" dirty="0">
                <a:latin typeface="Times New Roman"/>
                <a:cs typeface="Times New Roman"/>
              </a:rPr>
              <a:t>​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3960B31C-1B84-2983-77AB-D09265F08898}"/>
              </a:ext>
            </a:extLst>
          </p:cNvPr>
          <p:cNvSpPr/>
          <p:nvPr/>
        </p:nvSpPr>
        <p:spPr>
          <a:xfrm>
            <a:off x="403985" y="869446"/>
            <a:ext cx="9298908" cy="80922"/>
          </a:xfrm>
          <a:prstGeom prst="rect">
            <a:avLst/>
          </a:prstGeom>
          <a:solidFill>
            <a:srgbClr val="0070C0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aphicFrame>
        <p:nvGraphicFramePr>
          <p:cNvPr id="2" name="Таблица 1">
            <a:extLst>
              <a:ext uri="{FF2B5EF4-FFF2-40B4-BE49-F238E27FC236}">
                <a16:creationId xmlns:a16="http://schemas.microsoft.com/office/drawing/2014/main" id="{DFB20081-F50C-7AF6-8AD3-2A35A36818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9532949"/>
              </p:ext>
            </p:extLst>
          </p:nvPr>
        </p:nvGraphicFramePr>
        <p:xfrm>
          <a:off x="632691" y="1197182"/>
          <a:ext cx="10922004" cy="5271353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2184401">
                  <a:extLst>
                    <a:ext uri="{9D8B030D-6E8A-4147-A177-3AD203B41FA5}">
                      <a16:colId xmlns:a16="http://schemas.microsoft.com/office/drawing/2014/main" val="4034945452"/>
                    </a:ext>
                  </a:extLst>
                </a:gridCol>
                <a:gridCol w="2184401">
                  <a:extLst>
                    <a:ext uri="{9D8B030D-6E8A-4147-A177-3AD203B41FA5}">
                      <a16:colId xmlns:a16="http://schemas.microsoft.com/office/drawing/2014/main" val="679045198"/>
                    </a:ext>
                  </a:extLst>
                </a:gridCol>
                <a:gridCol w="2184400">
                  <a:extLst>
                    <a:ext uri="{9D8B030D-6E8A-4147-A177-3AD203B41FA5}">
                      <a16:colId xmlns:a16="http://schemas.microsoft.com/office/drawing/2014/main" val="541846109"/>
                    </a:ext>
                  </a:extLst>
                </a:gridCol>
                <a:gridCol w="2184401">
                  <a:extLst>
                    <a:ext uri="{9D8B030D-6E8A-4147-A177-3AD203B41FA5}">
                      <a16:colId xmlns:a16="http://schemas.microsoft.com/office/drawing/2014/main" val="2121742597"/>
                    </a:ext>
                  </a:extLst>
                </a:gridCol>
                <a:gridCol w="2184401">
                  <a:extLst>
                    <a:ext uri="{9D8B030D-6E8A-4147-A177-3AD203B41FA5}">
                      <a16:colId xmlns:a16="http://schemas.microsoft.com/office/drawing/2014/main" val="1510373435"/>
                    </a:ext>
                  </a:extLst>
                </a:gridCol>
              </a:tblGrid>
              <a:tr h="1139618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Критерий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CCED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Fillusion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CCED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Mockaroo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CCED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Generatedata.com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CCED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Tonic.ai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CCED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1120308"/>
                  </a:ext>
                </a:extLst>
              </a:tr>
              <a:tr h="460587">
                <a:tc>
                  <a:txBody>
                    <a:bodyPr/>
                    <a:lstStyle/>
                    <a:p>
                      <a:pPr algn="l"/>
                      <a:r>
                        <a:rPr lang="ru-RU" sz="1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Генерация</a:t>
                      </a:r>
                      <a:r>
                        <a:rPr lang="ru-RU" sz="16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данных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3240229"/>
                  </a:ext>
                </a:extLst>
              </a:tr>
              <a:tr h="460587">
                <a:tc>
                  <a:txBody>
                    <a:bodyPr/>
                    <a:lstStyle/>
                    <a:p>
                      <a:pPr algn="l"/>
                      <a:r>
                        <a:rPr lang="ru-RU" sz="1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Интеграция с </a:t>
                      </a:r>
                      <a:r>
                        <a:rPr lang="en-US" sz="1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AI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0287698"/>
                  </a:ext>
                </a:extLst>
              </a:tr>
              <a:tr h="460587">
                <a:tc>
                  <a:txBody>
                    <a:bodyPr/>
                    <a:lstStyle/>
                    <a:p>
                      <a:pPr algn="l"/>
                      <a:r>
                        <a:rPr lang="ru-RU" sz="1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Прямая запись в БД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8353901"/>
                  </a:ext>
                </a:extLst>
              </a:tr>
              <a:tr h="460587">
                <a:tc>
                  <a:txBody>
                    <a:bodyPr/>
                    <a:lstStyle/>
                    <a:p>
                      <a:pPr algn="l"/>
                      <a:r>
                        <a:rPr lang="ru-RU" sz="1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Визуальный редактор структуры</a:t>
                      </a:r>
                      <a:r>
                        <a:rPr lang="ru-RU" sz="16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БД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0653864"/>
                  </a:ext>
                </a:extLst>
              </a:tr>
              <a:tr h="460587">
                <a:tc>
                  <a:txBody>
                    <a:bodyPr/>
                    <a:lstStyle/>
                    <a:p>
                      <a:pPr algn="l"/>
                      <a:r>
                        <a:rPr lang="ru-RU" sz="1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Форматы экспорта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SQL,</a:t>
                      </a:r>
                      <a:r>
                        <a:rPr lang="en-US" sz="14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JSON, CSV, </a:t>
                      </a:r>
                      <a:r>
                        <a:rPr lang="ru-RU" sz="140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снапшоты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SQL,</a:t>
                      </a:r>
                      <a:r>
                        <a:rPr lang="en-US" sz="14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JSON, CSV, EXCEL, XML, HTML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SQL,</a:t>
                      </a:r>
                      <a:r>
                        <a:rPr lang="en-US" sz="14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JSON, CSV, EXCEL, XML, HTML</a:t>
                      </a:r>
                      <a:endParaRPr lang="en-US" sz="140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SQL,</a:t>
                      </a:r>
                      <a:r>
                        <a:rPr lang="en-US" sz="14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JSON, CSV, EXCEL, XML, HTML</a:t>
                      </a:r>
                      <a:endParaRPr lang="en-US" sz="140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8414441"/>
                  </a:ext>
                </a:extLst>
              </a:tr>
              <a:tr h="460587">
                <a:tc>
                  <a:txBody>
                    <a:bodyPr/>
                    <a:lstStyle/>
                    <a:p>
                      <a:pPr algn="l"/>
                      <a:r>
                        <a:rPr lang="ru-RU" sz="1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Совместная</a:t>
                      </a:r>
                      <a:r>
                        <a:rPr lang="ru-RU" sz="16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работа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0009728"/>
                  </a:ext>
                </a:extLst>
              </a:tr>
              <a:tr h="460587">
                <a:tc>
                  <a:txBody>
                    <a:bodyPr/>
                    <a:lstStyle/>
                    <a:p>
                      <a:pPr algn="l"/>
                      <a:r>
                        <a:rPr lang="ru-RU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Ориентирование на внутренний рынок и соблюдение ФЗ-152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3240089"/>
                  </a:ext>
                </a:extLst>
              </a:tr>
              <a:tr h="460587">
                <a:tc>
                  <a:txBody>
                    <a:bodyPr/>
                    <a:lstStyle/>
                    <a:p>
                      <a:pPr algn="l"/>
                      <a:r>
                        <a:rPr lang="ru-RU" sz="1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Бесплатный</a:t>
                      </a:r>
                      <a:r>
                        <a:rPr lang="ru-RU" sz="16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лимит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r>
                        <a:rPr lang="en-US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</a:t>
                      </a:r>
                      <a:r>
                        <a:rPr lang="ru-RU" sz="14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строк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en-US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</a:t>
                      </a:r>
                      <a:r>
                        <a:rPr lang="ru-RU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строк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ограничение на 500 строк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нет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7692921"/>
                  </a:ext>
                </a:extLst>
              </a:tr>
            </a:tbl>
          </a:graphicData>
        </a:graphic>
      </p:graphicFrame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ED857E39-A699-0DEA-BCDE-5FECDEF5C4C2}"/>
              </a:ext>
            </a:extLst>
          </p:cNvPr>
          <p:cNvSpPr/>
          <p:nvPr/>
        </p:nvSpPr>
        <p:spPr>
          <a:xfrm>
            <a:off x="499203" y="1076001"/>
            <a:ext cx="11182624" cy="5311355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Блок-схема: узел 4">
            <a:extLst>
              <a:ext uri="{FF2B5EF4-FFF2-40B4-BE49-F238E27FC236}">
                <a16:creationId xmlns:a16="http://schemas.microsoft.com/office/drawing/2014/main" id="{54BA0C5D-6E1D-3243-4080-008790FFA932}"/>
              </a:ext>
            </a:extLst>
          </p:cNvPr>
          <p:cNvSpPr/>
          <p:nvPr/>
        </p:nvSpPr>
        <p:spPr>
          <a:xfrm>
            <a:off x="151578" y="6060181"/>
            <a:ext cx="695249" cy="654351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70C0"/>
                </a:solidFill>
              </a:rPr>
              <a:t>6</a:t>
            </a:r>
            <a:endParaRPr lang="ru-RU" dirty="0">
              <a:solidFill>
                <a:srgbClr val="0070C0"/>
              </a:solidFill>
            </a:endParaRPr>
          </a:p>
        </p:txBody>
      </p:sp>
      <p:sp>
        <p:nvSpPr>
          <p:cNvPr id="6" name="Плюс 5"/>
          <p:cNvSpPr/>
          <p:nvPr/>
        </p:nvSpPr>
        <p:spPr>
          <a:xfrm>
            <a:off x="8015380" y="2328878"/>
            <a:ext cx="507767" cy="448573"/>
          </a:xfrm>
          <a:prstGeom prst="mathPlus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Минус 7"/>
          <p:cNvSpPr/>
          <p:nvPr/>
        </p:nvSpPr>
        <p:spPr>
          <a:xfrm>
            <a:off x="5885339" y="3250073"/>
            <a:ext cx="410350" cy="448573"/>
          </a:xfrm>
          <a:prstGeom prst="mathMinus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люс 11"/>
          <p:cNvSpPr/>
          <p:nvPr/>
        </p:nvSpPr>
        <p:spPr>
          <a:xfrm>
            <a:off x="3629194" y="2330073"/>
            <a:ext cx="507767" cy="448573"/>
          </a:xfrm>
          <a:prstGeom prst="mathPlus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люс 12"/>
          <p:cNvSpPr/>
          <p:nvPr/>
        </p:nvSpPr>
        <p:spPr>
          <a:xfrm>
            <a:off x="5836631" y="2328879"/>
            <a:ext cx="507767" cy="448573"/>
          </a:xfrm>
          <a:prstGeom prst="mathPlus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Плюс 13"/>
          <p:cNvSpPr/>
          <p:nvPr/>
        </p:nvSpPr>
        <p:spPr>
          <a:xfrm>
            <a:off x="10222817" y="2328877"/>
            <a:ext cx="507767" cy="448573"/>
          </a:xfrm>
          <a:prstGeom prst="mathPlus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Плюс 14"/>
          <p:cNvSpPr/>
          <p:nvPr/>
        </p:nvSpPr>
        <p:spPr>
          <a:xfrm>
            <a:off x="3629194" y="2787977"/>
            <a:ext cx="507767" cy="448573"/>
          </a:xfrm>
          <a:prstGeom prst="mathPlus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люс 15"/>
          <p:cNvSpPr/>
          <p:nvPr/>
        </p:nvSpPr>
        <p:spPr>
          <a:xfrm>
            <a:off x="3629194" y="3245881"/>
            <a:ext cx="507767" cy="448573"/>
          </a:xfrm>
          <a:prstGeom prst="mathPlus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люс 16"/>
          <p:cNvSpPr/>
          <p:nvPr/>
        </p:nvSpPr>
        <p:spPr>
          <a:xfrm>
            <a:off x="3629192" y="3779849"/>
            <a:ext cx="507767" cy="448573"/>
          </a:xfrm>
          <a:prstGeom prst="mathPlus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Плюс 18"/>
          <p:cNvSpPr/>
          <p:nvPr/>
        </p:nvSpPr>
        <p:spPr>
          <a:xfrm>
            <a:off x="3635571" y="4841777"/>
            <a:ext cx="507767" cy="448573"/>
          </a:xfrm>
          <a:prstGeom prst="mathPlus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Плюс 19"/>
          <p:cNvSpPr/>
          <p:nvPr/>
        </p:nvSpPr>
        <p:spPr>
          <a:xfrm>
            <a:off x="3629191" y="5401754"/>
            <a:ext cx="507767" cy="448573"/>
          </a:xfrm>
          <a:prstGeom prst="mathPlus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Минус 21"/>
          <p:cNvSpPr/>
          <p:nvPr/>
        </p:nvSpPr>
        <p:spPr>
          <a:xfrm>
            <a:off x="5885339" y="2787933"/>
            <a:ext cx="410350" cy="448573"/>
          </a:xfrm>
          <a:prstGeom prst="mathMinus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Минус 22"/>
          <p:cNvSpPr/>
          <p:nvPr/>
        </p:nvSpPr>
        <p:spPr>
          <a:xfrm>
            <a:off x="5892371" y="3779849"/>
            <a:ext cx="410350" cy="448573"/>
          </a:xfrm>
          <a:prstGeom prst="mathMinus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Минус 23"/>
          <p:cNvSpPr/>
          <p:nvPr/>
        </p:nvSpPr>
        <p:spPr>
          <a:xfrm>
            <a:off x="5877898" y="4818714"/>
            <a:ext cx="410350" cy="448573"/>
          </a:xfrm>
          <a:prstGeom prst="mathMinus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Минус 24"/>
          <p:cNvSpPr/>
          <p:nvPr/>
        </p:nvSpPr>
        <p:spPr>
          <a:xfrm>
            <a:off x="5892371" y="5381243"/>
            <a:ext cx="410350" cy="448573"/>
          </a:xfrm>
          <a:prstGeom prst="mathMinus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Минус 25"/>
          <p:cNvSpPr/>
          <p:nvPr/>
        </p:nvSpPr>
        <p:spPr>
          <a:xfrm>
            <a:off x="8064088" y="2832415"/>
            <a:ext cx="410350" cy="448573"/>
          </a:xfrm>
          <a:prstGeom prst="mathMinus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Минус 26"/>
          <p:cNvSpPr/>
          <p:nvPr/>
        </p:nvSpPr>
        <p:spPr>
          <a:xfrm>
            <a:off x="8064088" y="3274817"/>
            <a:ext cx="410350" cy="448573"/>
          </a:xfrm>
          <a:prstGeom prst="mathMinus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Минус 27"/>
          <p:cNvSpPr/>
          <p:nvPr/>
        </p:nvSpPr>
        <p:spPr>
          <a:xfrm>
            <a:off x="8074711" y="3779849"/>
            <a:ext cx="410350" cy="448573"/>
          </a:xfrm>
          <a:prstGeom prst="mathMinus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Минус 28"/>
          <p:cNvSpPr/>
          <p:nvPr/>
        </p:nvSpPr>
        <p:spPr>
          <a:xfrm>
            <a:off x="8074711" y="4841776"/>
            <a:ext cx="410350" cy="448573"/>
          </a:xfrm>
          <a:prstGeom prst="mathMinus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Минус 29"/>
          <p:cNvSpPr/>
          <p:nvPr/>
        </p:nvSpPr>
        <p:spPr>
          <a:xfrm>
            <a:off x="8080544" y="5381243"/>
            <a:ext cx="410350" cy="448573"/>
          </a:xfrm>
          <a:prstGeom prst="mathMinus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Минус 30"/>
          <p:cNvSpPr/>
          <p:nvPr/>
        </p:nvSpPr>
        <p:spPr>
          <a:xfrm>
            <a:off x="10320233" y="5401753"/>
            <a:ext cx="410350" cy="448573"/>
          </a:xfrm>
          <a:prstGeom prst="mathMinus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Плюс 31"/>
          <p:cNvSpPr/>
          <p:nvPr/>
        </p:nvSpPr>
        <p:spPr>
          <a:xfrm>
            <a:off x="10222816" y="2826244"/>
            <a:ext cx="507767" cy="448573"/>
          </a:xfrm>
          <a:prstGeom prst="mathPlus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3" name="Плюс 32"/>
          <p:cNvSpPr/>
          <p:nvPr/>
        </p:nvSpPr>
        <p:spPr>
          <a:xfrm>
            <a:off x="10222816" y="3294108"/>
            <a:ext cx="507767" cy="448573"/>
          </a:xfrm>
          <a:prstGeom prst="mathPlus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" name="Плюс 33"/>
          <p:cNvSpPr/>
          <p:nvPr/>
        </p:nvSpPr>
        <p:spPr>
          <a:xfrm>
            <a:off x="10271525" y="4803639"/>
            <a:ext cx="507767" cy="448573"/>
          </a:xfrm>
          <a:prstGeom prst="mathPlus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5" name="Минус 34"/>
          <p:cNvSpPr/>
          <p:nvPr/>
        </p:nvSpPr>
        <p:spPr>
          <a:xfrm>
            <a:off x="10271525" y="3787709"/>
            <a:ext cx="410350" cy="448573"/>
          </a:xfrm>
          <a:prstGeom prst="mathMinus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47883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584390-F817-CC6E-386E-087A5BD669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986CBECB-4B55-B7A2-D258-9B4466820411}"/>
              </a:ext>
            </a:extLst>
          </p:cNvPr>
          <p:cNvSpPr>
            <a:spLocks noGrp="1"/>
          </p:cNvSpPr>
          <p:nvPr/>
        </p:nvSpPr>
        <p:spPr>
          <a:xfrm>
            <a:off x="403544" y="305203"/>
            <a:ext cx="6601393" cy="5562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600" b="1" dirty="0">
                <a:latin typeface="Times New Roman" panose="02020603050405020304" pitchFamily="18" charset="0"/>
                <a:ea typeface="Open Sans Light"/>
                <a:cs typeface="Times New Roman" panose="02020603050405020304" pitchFamily="18" charset="0"/>
              </a:rPr>
              <a:t>КОНКУРЕНТНЫЕ ПРЕИМУЩЕСТВА</a:t>
            </a:r>
          </a:p>
        </p:txBody>
      </p:sp>
      <p:sp>
        <p:nvSpPr>
          <p:cNvPr id="5" name="Подзаголовок 2">
            <a:extLst>
              <a:ext uri="{FF2B5EF4-FFF2-40B4-BE49-F238E27FC236}">
                <a16:creationId xmlns:a16="http://schemas.microsoft.com/office/drawing/2014/main" id="{87B164D0-7606-7BD8-AB75-AF63F6DADB9B}"/>
              </a:ext>
            </a:extLst>
          </p:cNvPr>
          <p:cNvSpPr>
            <a:spLocks noGrp="1"/>
          </p:cNvSpPr>
          <p:nvPr/>
        </p:nvSpPr>
        <p:spPr>
          <a:xfrm>
            <a:off x="540128" y="1116237"/>
            <a:ext cx="10742072" cy="414832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 err="1">
                <a:latin typeface="Times New Roman"/>
                <a:ea typeface="+mn-lt"/>
                <a:cs typeface="+mn-lt"/>
              </a:rPr>
              <a:t>Fillusion</a:t>
            </a:r>
            <a:r>
              <a:rPr lang="en-US" sz="1800" b="1" dirty="0">
                <a:latin typeface="Times New Roman"/>
                <a:ea typeface="+mn-lt"/>
                <a:cs typeface="+mn-lt"/>
              </a:rPr>
              <a:t> </a:t>
            </a:r>
            <a:r>
              <a:rPr lang="ru-RU" sz="1800" b="1" dirty="0">
                <a:latin typeface="Times New Roman"/>
                <a:ea typeface="+mn-lt"/>
                <a:cs typeface="+mn-lt"/>
              </a:rPr>
              <a:t>отличается от конкурентов:</a:t>
            </a:r>
            <a:endParaRPr lang="ru-RU" sz="1800" dirty="0">
              <a:latin typeface="Times New Roman"/>
              <a:cs typeface="Times New Roman"/>
            </a:endParaRPr>
          </a:p>
          <a:p>
            <a:pPr marL="742950" lvl="1" indent="-285750" algn="l">
              <a:buFont typeface="Arial"/>
              <a:buChar char="•"/>
            </a:pPr>
            <a:r>
              <a:rPr lang="ru-RU" sz="1800" dirty="0">
                <a:latin typeface="Times New Roman"/>
                <a:ea typeface="+mn-lt"/>
                <a:cs typeface="+mn-lt"/>
              </a:rPr>
              <a:t>поддержкой нейросетевых API (</a:t>
            </a:r>
            <a:r>
              <a:rPr lang="ru-RU" sz="1800" dirty="0" err="1">
                <a:latin typeface="Times New Roman"/>
                <a:ea typeface="+mn-lt"/>
                <a:cs typeface="+mn-lt"/>
              </a:rPr>
              <a:t>DeepSeek</a:t>
            </a:r>
            <a:r>
              <a:rPr lang="ru-RU" sz="1800" dirty="0">
                <a:latin typeface="Times New Roman"/>
                <a:ea typeface="+mn-lt"/>
                <a:cs typeface="+mn-lt"/>
              </a:rPr>
              <a:t>, Gemini, российские AI API, …);</a:t>
            </a:r>
          </a:p>
          <a:p>
            <a:pPr marL="742950" lvl="1" indent="-285750" algn="l">
              <a:buFont typeface="Arial"/>
              <a:buChar char="•"/>
            </a:pPr>
            <a:r>
              <a:rPr lang="ru-RU" sz="1800" dirty="0">
                <a:latin typeface="Times New Roman"/>
                <a:ea typeface="+mn-lt"/>
                <a:cs typeface="+mn-lt"/>
              </a:rPr>
              <a:t>прямой записью в БД через агент (по типу </a:t>
            </a:r>
            <a:r>
              <a:rPr lang="ru-RU" sz="1800" dirty="0" err="1">
                <a:latin typeface="Times New Roman"/>
                <a:ea typeface="+mn-lt"/>
                <a:cs typeface="+mn-lt"/>
              </a:rPr>
              <a:t>Postman</a:t>
            </a:r>
            <a:r>
              <a:rPr lang="ru-RU" sz="1800" dirty="0">
                <a:latin typeface="Times New Roman"/>
                <a:ea typeface="+mn-lt"/>
                <a:cs typeface="+mn-lt"/>
              </a:rPr>
              <a:t>);</a:t>
            </a:r>
          </a:p>
          <a:p>
            <a:pPr marL="742950" lvl="1" indent="-285750" algn="l">
              <a:buFont typeface="Arial"/>
              <a:buChar char="•"/>
            </a:pPr>
            <a:r>
              <a:rPr lang="ru-RU" sz="1800" dirty="0">
                <a:latin typeface="Times New Roman"/>
                <a:ea typeface="+mn-lt"/>
                <a:cs typeface="+mn-lt"/>
              </a:rPr>
              <a:t>встроенным визуальным редактором БД;</a:t>
            </a:r>
          </a:p>
          <a:p>
            <a:pPr marL="742950" lvl="1" indent="-285750" algn="l">
              <a:buFont typeface="Arial"/>
              <a:buChar char="•"/>
            </a:pPr>
            <a:r>
              <a:rPr lang="ru-RU" sz="1800" dirty="0">
                <a:latin typeface="Times New Roman"/>
                <a:ea typeface="+mn-lt"/>
                <a:cs typeface="+mn-lt"/>
              </a:rPr>
              <a:t>возможностью совместной работы команд;</a:t>
            </a:r>
          </a:p>
          <a:p>
            <a:pPr marL="742950" lvl="1" indent="-285750" algn="l">
              <a:buFont typeface="Arial"/>
              <a:buChar char="•"/>
            </a:pPr>
            <a:r>
              <a:rPr lang="ru-RU" sz="1800" dirty="0">
                <a:latin typeface="Times New Roman"/>
                <a:ea typeface="+mn-lt"/>
                <a:cs typeface="+mn-lt"/>
              </a:rPr>
              <a:t>разнообразием форматов (SQL, JSON, CSV, </a:t>
            </a:r>
            <a:r>
              <a:rPr lang="ru-RU" sz="1800" dirty="0" err="1">
                <a:latin typeface="Times New Roman"/>
                <a:ea typeface="+mn-lt"/>
                <a:cs typeface="+mn-lt"/>
              </a:rPr>
              <a:t>снапшоты</a:t>
            </a:r>
            <a:r>
              <a:rPr lang="ru-RU" sz="1800" dirty="0">
                <a:latin typeface="Times New Roman"/>
                <a:ea typeface="+mn-lt"/>
                <a:cs typeface="+mn-lt"/>
              </a:rPr>
              <a:t> готовых БД</a:t>
            </a:r>
            <a:r>
              <a:rPr lang="en-US" sz="1800" dirty="0">
                <a:latin typeface="Times New Roman"/>
                <a:ea typeface="+mn-lt"/>
                <a:cs typeface="+mn-lt"/>
              </a:rPr>
              <a:t>, …</a:t>
            </a:r>
            <a:r>
              <a:rPr lang="ru-RU" sz="1800" dirty="0">
                <a:latin typeface="Times New Roman"/>
                <a:ea typeface="+mn-lt"/>
                <a:cs typeface="+mn-lt"/>
              </a:rPr>
              <a:t>).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0663B9-ADC2-6692-2D7A-18F5168912C0}"/>
              </a:ext>
            </a:extLst>
          </p:cNvPr>
          <p:cNvSpPr txBox="1"/>
          <p:nvPr/>
        </p:nvSpPr>
        <p:spPr>
          <a:xfrm>
            <a:off x="10058401" y="303362"/>
            <a:ext cx="264255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3600" err="1">
                <a:latin typeface="Times New Roman"/>
                <a:cs typeface="Times New Roman"/>
              </a:rPr>
              <a:t>Fillusion</a:t>
            </a:r>
            <a:r>
              <a:rPr lang="ru-RU" sz="3600" dirty="0">
                <a:latin typeface="Times New Roman"/>
                <a:cs typeface="Times New Roman"/>
              </a:rPr>
              <a:t>​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F6F53088-6104-2FD9-A0DE-B6271D0194F5}"/>
              </a:ext>
            </a:extLst>
          </p:cNvPr>
          <p:cNvSpPr/>
          <p:nvPr/>
        </p:nvSpPr>
        <p:spPr>
          <a:xfrm>
            <a:off x="403985" y="869446"/>
            <a:ext cx="9298908" cy="80922"/>
          </a:xfrm>
          <a:prstGeom prst="rect">
            <a:avLst/>
          </a:prstGeom>
          <a:solidFill>
            <a:srgbClr val="0070C0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760A5F0C-674C-77C6-4D4A-F648E3ED4149}"/>
              </a:ext>
            </a:extLst>
          </p:cNvPr>
          <p:cNvSpPr/>
          <p:nvPr/>
        </p:nvSpPr>
        <p:spPr>
          <a:xfrm>
            <a:off x="499203" y="1076001"/>
            <a:ext cx="11182624" cy="5311355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Блок-схема: узел 2">
            <a:extLst>
              <a:ext uri="{FF2B5EF4-FFF2-40B4-BE49-F238E27FC236}">
                <a16:creationId xmlns:a16="http://schemas.microsoft.com/office/drawing/2014/main" id="{44F8D68A-9998-A5EF-75A3-7D35F4E82E6D}"/>
              </a:ext>
            </a:extLst>
          </p:cNvPr>
          <p:cNvSpPr/>
          <p:nvPr/>
        </p:nvSpPr>
        <p:spPr>
          <a:xfrm>
            <a:off x="151578" y="6060181"/>
            <a:ext cx="695249" cy="654351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rgbClr val="0070C0"/>
                </a:solidFill>
              </a:rPr>
              <a:t>7</a:t>
            </a:r>
            <a:endParaRPr lang="ru-RU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6211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4055EA-BF7B-5B44-160B-D181AC4DB8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C87B62A4-62F6-E970-0371-2427B1E00F7C}"/>
              </a:ext>
            </a:extLst>
          </p:cNvPr>
          <p:cNvSpPr>
            <a:spLocks noGrp="1"/>
          </p:cNvSpPr>
          <p:nvPr/>
        </p:nvSpPr>
        <p:spPr>
          <a:xfrm>
            <a:off x="403544" y="305203"/>
            <a:ext cx="6601393" cy="5562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600" b="1" dirty="0">
                <a:latin typeface="Times New Roman" panose="02020603050405020304" pitchFamily="18" charset="0"/>
                <a:ea typeface="Open Sans Light"/>
                <a:cs typeface="Times New Roman" panose="02020603050405020304" pitchFamily="18" charset="0"/>
              </a:rPr>
              <a:t>МОНЕТИЗАЦИЯ</a:t>
            </a:r>
          </a:p>
        </p:txBody>
      </p:sp>
      <p:sp>
        <p:nvSpPr>
          <p:cNvPr id="5" name="Подзаголовок 2">
            <a:extLst>
              <a:ext uri="{FF2B5EF4-FFF2-40B4-BE49-F238E27FC236}">
                <a16:creationId xmlns:a16="http://schemas.microsoft.com/office/drawing/2014/main" id="{9DA07DAD-95C9-A912-B0F3-BB7FCC1D144E}"/>
              </a:ext>
            </a:extLst>
          </p:cNvPr>
          <p:cNvSpPr>
            <a:spLocks noGrp="1"/>
          </p:cNvSpPr>
          <p:nvPr/>
        </p:nvSpPr>
        <p:spPr>
          <a:xfrm>
            <a:off x="540128" y="1116237"/>
            <a:ext cx="10742072" cy="414832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800" b="1" dirty="0">
                <a:latin typeface="Times New Roman"/>
                <a:ea typeface="+mn-lt"/>
                <a:cs typeface="+mn-lt"/>
              </a:rPr>
              <a:t>Модель монетизации предусматривает:</a:t>
            </a:r>
            <a:endParaRPr lang="ru-RU" sz="1800" dirty="0">
              <a:latin typeface="Times New Roman"/>
              <a:cs typeface="Times New Roman"/>
            </a:endParaRPr>
          </a:p>
          <a:p>
            <a:pPr marL="742950" lvl="1" indent="-285750" algn="l">
              <a:buFont typeface="Arial"/>
              <a:buChar char="•"/>
            </a:pPr>
            <a:r>
              <a:rPr lang="ru-RU" sz="1800" dirty="0" err="1">
                <a:latin typeface="Times New Roman"/>
                <a:ea typeface="+mn-lt"/>
                <a:cs typeface="+mn-lt"/>
              </a:rPr>
              <a:t>Freemium</a:t>
            </a:r>
            <a:r>
              <a:rPr lang="ru-RU" sz="1800" dirty="0">
                <a:latin typeface="Times New Roman"/>
                <a:ea typeface="+mn-lt"/>
                <a:cs typeface="+mn-lt"/>
              </a:rPr>
              <a:t>: ограничение по строкам и таблицам (до 1k строк, 1 таблица);</a:t>
            </a:r>
          </a:p>
          <a:p>
            <a:pPr marL="742950" lvl="1" indent="-285750" algn="l">
              <a:buFont typeface="Arial"/>
              <a:buChar char="•"/>
            </a:pPr>
            <a:r>
              <a:rPr lang="ru-RU" sz="1800" dirty="0">
                <a:latin typeface="Times New Roman"/>
                <a:ea typeface="+mn-lt"/>
                <a:cs typeface="+mn-lt"/>
              </a:rPr>
              <a:t>Pro-подписка: ежемесячная плата (1–2 тыс. руб.), до 10k строк;</a:t>
            </a:r>
          </a:p>
          <a:p>
            <a:pPr marL="742950" lvl="1" indent="-285750" algn="l">
              <a:buFont typeface="Arial"/>
              <a:buChar char="•"/>
            </a:pPr>
            <a:r>
              <a:rPr lang="ru-RU" sz="1800" dirty="0">
                <a:latin typeface="Times New Roman"/>
                <a:ea typeface="+mn-lt"/>
                <a:cs typeface="+mn-lt"/>
              </a:rPr>
              <a:t>Enterprise: кастомные лицензии и интеграции;</a:t>
            </a:r>
          </a:p>
          <a:p>
            <a:pPr marL="742950" lvl="1" indent="-285750" algn="l">
              <a:buFont typeface="Arial"/>
              <a:buChar char="•"/>
            </a:pPr>
            <a:r>
              <a:rPr lang="ru-RU" sz="1800" dirty="0">
                <a:latin typeface="Times New Roman"/>
                <a:ea typeface="+mn-lt"/>
                <a:cs typeface="+mn-lt"/>
              </a:rPr>
              <a:t>дополнительные доходы: продажа шаблонов БД, рекламные места в интерфейсе.</a:t>
            </a:r>
          </a:p>
          <a:p>
            <a:endParaRPr lang="ru-RU" sz="1800" b="1" dirty="0">
              <a:latin typeface="Times New Roman"/>
              <a:ea typeface="+mn-lt"/>
              <a:cs typeface="+mn-lt"/>
            </a:endParaRPr>
          </a:p>
          <a:p>
            <a:r>
              <a:rPr lang="ru-RU" sz="1800" dirty="0">
                <a:latin typeface="Times New Roman"/>
                <a:ea typeface="+mn-lt"/>
                <a:cs typeface="+mn-lt"/>
              </a:rPr>
              <a:t>Важно: монетизация будет запущена только после успешного выхода на рынок и подтверждения востребованности продукта. На этапе MVP и пилота продукт будет бесплатным. Однако при показе продукта данный функционал планируется продемонстрировать.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57BB60-43A2-66B3-6965-528F4F614221}"/>
              </a:ext>
            </a:extLst>
          </p:cNvPr>
          <p:cNvSpPr txBox="1"/>
          <p:nvPr/>
        </p:nvSpPr>
        <p:spPr>
          <a:xfrm>
            <a:off x="10058401" y="303362"/>
            <a:ext cx="264255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3600" err="1">
                <a:latin typeface="Times New Roman"/>
                <a:cs typeface="Times New Roman"/>
              </a:rPr>
              <a:t>Fillusion</a:t>
            </a:r>
            <a:r>
              <a:rPr lang="ru-RU" sz="3600" dirty="0">
                <a:latin typeface="Times New Roman"/>
                <a:cs typeface="Times New Roman"/>
              </a:rPr>
              <a:t>​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A100291A-CCE6-19BD-008B-ECA9AB62BDC9}"/>
              </a:ext>
            </a:extLst>
          </p:cNvPr>
          <p:cNvSpPr/>
          <p:nvPr/>
        </p:nvSpPr>
        <p:spPr>
          <a:xfrm>
            <a:off x="403985" y="869446"/>
            <a:ext cx="9298908" cy="80922"/>
          </a:xfrm>
          <a:prstGeom prst="rect">
            <a:avLst/>
          </a:prstGeom>
          <a:solidFill>
            <a:srgbClr val="0070C0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7E273260-959F-E0D7-8B7F-F7363545117B}"/>
              </a:ext>
            </a:extLst>
          </p:cNvPr>
          <p:cNvSpPr/>
          <p:nvPr/>
        </p:nvSpPr>
        <p:spPr>
          <a:xfrm>
            <a:off x="499203" y="1076001"/>
            <a:ext cx="11182624" cy="5311355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Блок-схема: узел 2">
            <a:extLst>
              <a:ext uri="{FF2B5EF4-FFF2-40B4-BE49-F238E27FC236}">
                <a16:creationId xmlns:a16="http://schemas.microsoft.com/office/drawing/2014/main" id="{08D8DC1A-1C09-0472-AE69-A03C022BFF6E}"/>
              </a:ext>
            </a:extLst>
          </p:cNvPr>
          <p:cNvSpPr/>
          <p:nvPr/>
        </p:nvSpPr>
        <p:spPr>
          <a:xfrm>
            <a:off x="151578" y="6060181"/>
            <a:ext cx="695249" cy="654351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rgbClr val="0070C0"/>
                </a:solidFill>
              </a:rPr>
              <a:t>8</a:t>
            </a:r>
            <a:endParaRPr lang="ru-RU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6669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96ADD9-917C-1E1B-1851-A471444F45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BF2EDE0F-D34C-E8AA-DC13-54F1050FDEFA}"/>
              </a:ext>
            </a:extLst>
          </p:cNvPr>
          <p:cNvSpPr>
            <a:spLocks noGrp="1"/>
          </p:cNvSpPr>
          <p:nvPr/>
        </p:nvSpPr>
        <p:spPr>
          <a:xfrm>
            <a:off x="403544" y="-46791"/>
            <a:ext cx="8537256" cy="90828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600" b="1" dirty="0" smtClean="0">
                <a:latin typeface="Times New Roman" panose="02020603050405020304" pitchFamily="18" charset="0"/>
                <a:ea typeface="Open Sans Light"/>
                <a:cs typeface="Times New Roman" panose="02020603050405020304" pitchFamily="18" charset="0"/>
              </a:rPr>
              <a:t>ПЛАН ИССЛЕДОВАНИЙ</a:t>
            </a:r>
            <a:endParaRPr lang="ru-RU" sz="2600" b="1" dirty="0">
              <a:latin typeface="Times New Roman" panose="02020603050405020304" pitchFamily="18" charset="0"/>
              <a:ea typeface="Open Sans Light"/>
              <a:cs typeface="Times New Roman" panose="02020603050405020304" pitchFamily="18" charset="0"/>
            </a:endParaRPr>
          </a:p>
        </p:txBody>
      </p:sp>
      <p:sp>
        <p:nvSpPr>
          <p:cNvPr id="5" name="Подзаголовок 2">
            <a:extLst>
              <a:ext uri="{FF2B5EF4-FFF2-40B4-BE49-F238E27FC236}">
                <a16:creationId xmlns:a16="http://schemas.microsoft.com/office/drawing/2014/main" id="{9DE5B68B-84B5-7368-69DC-6BCF330071E8}"/>
              </a:ext>
            </a:extLst>
          </p:cNvPr>
          <p:cNvSpPr>
            <a:spLocks noGrp="1"/>
          </p:cNvSpPr>
          <p:nvPr/>
        </p:nvSpPr>
        <p:spPr>
          <a:xfrm>
            <a:off x="540128" y="1116237"/>
            <a:ext cx="10742072" cy="342988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800" b="1" dirty="0" smtClean="0">
                <a:latin typeface="Times New Roman"/>
                <a:ea typeface="+mn-lt"/>
                <a:cs typeface="+mn-lt"/>
              </a:rPr>
              <a:t>План исследований:</a:t>
            </a:r>
            <a:endParaRPr lang="ru-RU" sz="1800" dirty="0">
              <a:latin typeface="Times New Roman"/>
              <a:cs typeface="Times New Roman"/>
            </a:endParaRPr>
          </a:p>
          <a:p>
            <a:pPr marL="742950" lvl="1" indent="-285750" algn="l">
              <a:buFont typeface="Arial"/>
              <a:buChar char="•"/>
            </a:pPr>
            <a:r>
              <a:rPr lang="ru-RU" sz="1800" dirty="0" smtClean="0">
                <a:latin typeface="Times New Roman"/>
                <a:ea typeface="+mn-lt"/>
                <a:cs typeface="+mn-lt"/>
              </a:rPr>
              <a:t>выборка: у 5 человек взяли интервью (</a:t>
            </a:r>
            <a:r>
              <a:rPr lang="en-US" sz="1800" dirty="0" smtClean="0">
                <a:latin typeface="Times New Roman"/>
                <a:ea typeface="+mn-lt"/>
                <a:cs typeface="+mn-lt"/>
              </a:rPr>
              <a:t>CVO-</a:t>
            </a:r>
            <a:r>
              <a:rPr lang="ru-RU" sz="1800" dirty="0" smtClean="0">
                <a:latin typeface="Times New Roman"/>
                <a:ea typeface="+mn-lt"/>
                <a:cs typeface="+mn-lt"/>
              </a:rPr>
              <a:t>архитектор</a:t>
            </a:r>
            <a:r>
              <a:rPr lang="en-US" sz="1800" dirty="0" smtClean="0">
                <a:latin typeface="Times New Roman"/>
                <a:ea typeface="+mn-lt"/>
                <a:cs typeface="+mn-lt"/>
              </a:rPr>
              <a:t> IT </a:t>
            </a:r>
            <a:r>
              <a:rPr lang="ru-RU" sz="1800" dirty="0" smtClean="0">
                <a:latin typeface="Times New Roman"/>
                <a:ea typeface="+mn-lt"/>
                <a:cs typeface="+mn-lt"/>
              </a:rPr>
              <a:t>компании</a:t>
            </a:r>
            <a:r>
              <a:rPr lang="en-US" sz="1800" dirty="0" smtClean="0">
                <a:latin typeface="Times New Roman"/>
                <a:ea typeface="+mn-lt"/>
                <a:cs typeface="+mn-lt"/>
              </a:rPr>
              <a:t>,</a:t>
            </a:r>
            <a:r>
              <a:rPr lang="ru-RU" sz="1800" dirty="0" smtClean="0">
                <a:latin typeface="Times New Roman"/>
                <a:ea typeface="+mn-lt"/>
                <a:cs typeface="+mn-lt"/>
              </a:rPr>
              <a:t> </a:t>
            </a:r>
            <a:r>
              <a:rPr lang="en-US" sz="1800" dirty="0">
                <a:latin typeface="Times New Roman"/>
                <a:ea typeface="+mn-lt"/>
                <a:cs typeface="+mn-lt"/>
              </a:rPr>
              <a:t>QA-</a:t>
            </a:r>
            <a:r>
              <a:rPr lang="ru-RU" sz="1800" dirty="0" smtClean="0">
                <a:latin typeface="Times New Roman"/>
                <a:ea typeface="+mn-lt"/>
                <a:cs typeface="+mn-lt"/>
              </a:rPr>
              <a:t>инженер и 3 разработчика из </a:t>
            </a:r>
            <a:r>
              <a:rPr lang="ru-RU" sz="1800" dirty="0" err="1" smtClean="0">
                <a:latin typeface="Times New Roman"/>
                <a:ea typeface="+mn-lt"/>
                <a:cs typeface="+mn-lt"/>
              </a:rPr>
              <a:t>бигтех</a:t>
            </a:r>
            <a:r>
              <a:rPr lang="ru-RU" sz="1800" dirty="0" smtClean="0">
                <a:latin typeface="Times New Roman"/>
                <a:ea typeface="+mn-lt"/>
                <a:cs typeface="+mn-lt"/>
              </a:rPr>
              <a:t> компаний) и 26 опросили;</a:t>
            </a:r>
            <a:endParaRPr lang="en-US" sz="1800" dirty="0">
              <a:latin typeface="Times New Roman"/>
              <a:ea typeface="+mn-lt"/>
              <a:cs typeface="+mn-lt"/>
            </a:endParaRPr>
          </a:p>
          <a:p>
            <a:pPr marL="742950" lvl="1" indent="-285750" algn="l">
              <a:buFont typeface="Arial"/>
              <a:buChar char="•"/>
            </a:pPr>
            <a:r>
              <a:rPr lang="ru-RU" sz="1600" dirty="0" smtClean="0">
                <a:latin typeface="Times New Roman"/>
                <a:cs typeface="Times New Roman"/>
              </a:rPr>
              <a:t>гипотезы: </a:t>
            </a:r>
            <a:endParaRPr lang="en-US" sz="1600" dirty="0" smtClean="0">
              <a:latin typeface="Times New Roman"/>
              <a:cs typeface="Times New Roman"/>
            </a:endParaRPr>
          </a:p>
          <a:p>
            <a:pPr marL="1200150" lvl="2" indent="-285750" algn="l">
              <a:buFont typeface="Arial"/>
              <a:buChar char="•"/>
            </a:pP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</a:t>
            </a: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азработчики 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 QA тратят значительное время на ручную подготовку тестовых </a:t>
            </a: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данных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1200150" lvl="2" indent="-285750" algn="l">
              <a:buFont typeface="Arial"/>
              <a:buChar char="•"/>
            </a:pP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</a:t>
            </a: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екущие 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зарубежные аналоги </a:t>
            </a: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не 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удовлетворяют потребности российских </a:t>
            </a: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пользователей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1200150" lvl="2" indent="-285750" algn="l">
              <a:buFont typeface="Arial"/>
              <a:buChar char="•"/>
            </a:pP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</a:t>
            </a: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озможность 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прямой записи в БД и визуального редактирования структуры — ключевые конкурентные преимущества, которые повысят </a:t>
            </a: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конверсию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1200150" lvl="2" indent="-285750" algn="l">
              <a:buFont typeface="Arial"/>
              <a:buChar char="•"/>
            </a:pP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</a:t>
            </a: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овместная 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работа над данными в команде — </a:t>
            </a: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востребованная </a:t>
            </a:r>
            <a:r>
              <a:rPr lang="ru-RU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фича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US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00150" lvl="2" indent="-285750" algn="l">
              <a:buFont typeface="Arial"/>
              <a:buChar char="•"/>
            </a:pP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пользователи 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готовы платить за увеличение лимитов (</a:t>
            </a: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1k 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строк, несколько таблиц) и </a:t>
            </a:r>
            <a:r>
              <a:rPr lang="ru-RU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кастомные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шаблоны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1200150" lvl="2" indent="-285750" algn="l">
              <a:buFont typeface="Arial"/>
              <a:buChar char="•"/>
            </a:pP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</a:t>
            </a: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нтеграция 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 Telegram/VK для уведомлений — </a:t>
            </a: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важный функционал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1200150" lvl="2" indent="-285750" algn="l">
              <a:buFont typeface="Arial"/>
              <a:buChar char="•"/>
            </a:pP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</a:t>
            </a: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оссийские 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компании предпочитают использовать отечественные AI API из-за требований ФЗ-152 и </a:t>
            </a:r>
            <a:r>
              <a:rPr lang="ru-RU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импортозамещения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l">
              <a:buFont typeface="Arial"/>
              <a:buChar char="•"/>
            </a:pP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ц</a:t>
            </a:r>
            <a:r>
              <a:rPr lang="ru-RU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ели исследования: проверить востребованность продукта </a:t>
            </a:r>
            <a:r>
              <a:rPr lang="en-US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Fillusion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среди целевой аудитории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ru-RU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выявить текущие используемые решения для генерации тестовых данных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ru-RU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оценить восприятие ключевых </a:t>
            </a:r>
            <a:r>
              <a:rPr lang="ru-RU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фич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r>
              <a:rPr lang="ru-RU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собрать обратную связь по модели монетизации.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9A6A53-9CBF-FE22-A9AB-68CB742C8F0E}"/>
              </a:ext>
            </a:extLst>
          </p:cNvPr>
          <p:cNvSpPr txBox="1"/>
          <p:nvPr/>
        </p:nvSpPr>
        <p:spPr>
          <a:xfrm>
            <a:off x="10058401" y="303362"/>
            <a:ext cx="264255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3600" err="1">
                <a:latin typeface="Times New Roman"/>
                <a:cs typeface="Times New Roman"/>
              </a:rPr>
              <a:t>Fillusion</a:t>
            </a:r>
            <a:r>
              <a:rPr lang="ru-RU" sz="3600" dirty="0">
                <a:latin typeface="Times New Roman"/>
                <a:cs typeface="Times New Roman"/>
              </a:rPr>
              <a:t>​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1E143360-9B1C-70D4-AC60-DC0D1654ABA9}"/>
              </a:ext>
            </a:extLst>
          </p:cNvPr>
          <p:cNvSpPr/>
          <p:nvPr/>
        </p:nvSpPr>
        <p:spPr>
          <a:xfrm>
            <a:off x="499203" y="1076001"/>
            <a:ext cx="11182624" cy="5311355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Блок-схема: узел 8">
            <a:extLst>
              <a:ext uri="{FF2B5EF4-FFF2-40B4-BE49-F238E27FC236}">
                <a16:creationId xmlns:a16="http://schemas.microsoft.com/office/drawing/2014/main" id="{D3962440-E333-87F6-4F6E-3DFA4E4F4F79}"/>
              </a:ext>
            </a:extLst>
          </p:cNvPr>
          <p:cNvSpPr/>
          <p:nvPr/>
        </p:nvSpPr>
        <p:spPr>
          <a:xfrm>
            <a:off x="151578" y="6060181"/>
            <a:ext cx="695249" cy="654351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rgbClr val="0070C0"/>
                </a:solidFill>
              </a:rPr>
              <a:t>9</a:t>
            </a:r>
            <a:endParaRPr lang="ru-RU" dirty="0">
              <a:solidFill>
                <a:srgbClr val="0070C0"/>
              </a:solidFill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30C69C0B-FB15-4376-D3F3-EA9BF1DF6568}"/>
              </a:ext>
            </a:extLst>
          </p:cNvPr>
          <p:cNvSpPr/>
          <p:nvPr/>
        </p:nvSpPr>
        <p:spPr>
          <a:xfrm>
            <a:off x="403985" y="869446"/>
            <a:ext cx="9298908" cy="80922"/>
          </a:xfrm>
          <a:prstGeom prst="rect">
            <a:avLst/>
          </a:prstGeom>
          <a:solidFill>
            <a:srgbClr val="0070C0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44710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AccentBoxVTI">
  <a:themeElements>
    <a:clrScheme name="AccentBoxVTI">
      <a:dk1>
        <a:srgbClr val="000000"/>
      </a:dk1>
      <a:lt1>
        <a:sysClr val="window" lastClr="FFFFFF"/>
      </a:lt1>
      <a:dk2>
        <a:srgbClr val="262626"/>
      </a:dk2>
      <a:lt2>
        <a:srgbClr val="FFFFFF"/>
      </a:lt2>
      <a:accent1>
        <a:srgbClr val="F5A700"/>
      </a:accent1>
      <a:accent2>
        <a:srgbClr val="00A5AB"/>
      </a:accent2>
      <a:accent3>
        <a:srgbClr val="09963B"/>
      </a:accent3>
      <a:accent4>
        <a:srgbClr val="E64823"/>
      </a:accent4>
      <a:accent5>
        <a:srgbClr val="9C6A6A"/>
      </a:accent5>
      <a:accent6>
        <a:srgbClr val="824F8C"/>
      </a:accent6>
      <a:hlink>
        <a:srgbClr val="2998E3"/>
      </a:hlink>
      <a:folHlink>
        <a:srgbClr val="7F723D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248</TotalTime>
  <Words>1260</Words>
  <Application>Microsoft Office PowerPoint</Application>
  <PresentationFormat>Широкоэкранный</PresentationFormat>
  <Paragraphs>176</Paragraphs>
  <Slides>15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24" baseType="lpstr">
      <vt:lpstr>Arial</vt:lpstr>
      <vt:lpstr>Arial Unicode MS</vt:lpstr>
      <vt:lpstr>Avenir Next LT Pro</vt:lpstr>
      <vt:lpstr>Calibri</vt:lpstr>
      <vt:lpstr>Helvetica</vt:lpstr>
      <vt:lpstr>Open Sans Light</vt:lpstr>
      <vt:lpstr>Symbol</vt:lpstr>
      <vt:lpstr>Times New Roman</vt:lpstr>
      <vt:lpstr>AccentBoxVTI</vt:lpstr>
      <vt:lpstr>Fillusion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Fillusion</dc:title>
  <dc:creator>Dmitrii Kurenkov</dc:creator>
  <cp:lastModifiedBy>Дмитрий Селянинов</cp:lastModifiedBy>
  <cp:revision>268</cp:revision>
  <dcterms:created xsi:type="dcterms:W3CDTF">2025-08-30T12:49:37Z</dcterms:created>
  <dcterms:modified xsi:type="dcterms:W3CDTF">2025-09-25T21:04:04Z</dcterms:modified>
</cp:coreProperties>
</file>